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مستدير الزوايا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عنوان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0" name="عنوان فرعي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19" name="عنصر نائب للتاريخ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06/03/1440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11" name="عنصر نائب لرقم الشريحة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06/03/1440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06/03/1440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06/03/1440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06/03/1440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06/03/1440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06/03/1440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06/03/1440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مستدير الزوايا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06/03/1440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06/03/1440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مستدير الزوايا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مستطيل ذو زاوية واحدة مستديرة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06/03/1440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ar-SA" smtClean="0"/>
              <a:t>انقر فوق الرمز لإضافة صورة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مستدير الزوايا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عنصر نائب للعنوان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pPr/>
              <a:t>06/03/1440</a:t>
            </a:fld>
            <a:endParaRPr lang="ar-SA"/>
          </a:p>
        </p:txBody>
      </p:sp>
      <p:sp>
        <p:nvSpPr>
          <p:cNvPr id="18" name="عنصر نائب للتذييل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r" rtl="1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r" rtl="1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r" rtl="1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r" rtl="1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iq/url?sa=i&amp;rct=j&amp;q=&amp;esrc=s&amp;frm=1&amp;source=images&amp;cd=&amp;cad=rja&amp;docid=HKeZsg14EOiZhM&amp;tbnid=Ci5nkb4ZWkGI5M:&amp;ved=0CAUQjRw&amp;url=http://women.bo7.net/girls412118&amp;ei=mdSLUrjtKsOr0gXUpoDYDw&amp;bvm=bv.56643336,d.ZGU&amp;psig=AFQjCNGTDDz80T1lSlKMBK5aNUKg-U7sJQ&amp;ust=138498201970718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&#1583;.lnk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584" y="2132856"/>
            <a:ext cx="7772400" cy="1470025"/>
          </a:xfrm>
          <a:effectLst>
            <a:outerShdw dist="68392" dir="1308085" algn="ctr" rotWithShape="0">
              <a:schemeClr val="bg1"/>
            </a:outerShdw>
          </a:effectLst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ar-IQ" sz="6600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cs typeface="PT Bold Heading" pitchFamily="2" charset="-78"/>
              </a:rPr>
              <a:t>الهندسة الصناعية </a:t>
            </a:r>
            <a:endParaRPr lang="en-US" sz="6600" cap="all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cs typeface="PT Bold Heading" pitchFamily="2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1520" y="476672"/>
            <a:ext cx="3767336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of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Diyala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0">
              <a:spcBef>
                <a:spcPct val="50000"/>
              </a:spcBef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 of Engineering</a:t>
            </a:r>
          </a:p>
          <a:p>
            <a:pPr algn="ctr" rtl="0">
              <a:spcBef>
                <a:spcPct val="50000"/>
              </a:spcBef>
            </a:pPr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Engineering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0">
              <a:spcBef>
                <a:spcPct val="50000"/>
              </a:spcBef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Class: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</a:t>
            </a: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5436096" y="431800"/>
            <a:ext cx="3456384" cy="990600"/>
          </a:xfrm>
          <a:prstGeom prst="ellipseRibbon">
            <a:avLst>
              <a:gd name="adj1" fmla="val 39264"/>
              <a:gd name="adj2" fmla="val 63537"/>
              <a:gd name="adj3" fmla="val 125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ar-IQ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228184" y="848623"/>
            <a:ext cx="18742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Leature-4</a:t>
            </a:r>
            <a:endParaRPr lang="ar-IQ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857488" y="5072074"/>
            <a:ext cx="4062330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  <a:defRPr/>
            </a:pPr>
            <a:r>
              <a:rPr lang="ar-IQ" sz="3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مدرس المادة</a:t>
            </a:r>
          </a:p>
          <a:p>
            <a:pPr algn="ctr">
              <a:lnSpc>
                <a:spcPct val="80000"/>
              </a:lnSpc>
              <a:defRPr/>
            </a:pPr>
            <a:r>
              <a:rPr lang="ar-IQ" sz="3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أ.م.د. مزهر طه محمد </a:t>
            </a:r>
            <a:endParaRPr lang="en-US" sz="3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971600" y="3933056"/>
            <a:ext cx="7772400" cy="1037977"/>
          </a:xfrm>
          <a:prstGeom prst="rect">
            <a:avLst/>
          </a:prstGeom>
          <a:effectLst>
            <a:outerShdw dist="68392" dir="1308085" algn="ctr" rotWithShape="0">
              <a:schemeClr val="bg1"/>
            </a:outerShdw>
          </a:effectLst>
        </p:spPr>
        <p:txBody>
          <a:bodyPr lIns="45720" rIns="228600" anchor="b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IQ" sz="48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PT Bold Heading" pitchFamily="2" charset="-78"/>
              </a:rPr>
              <a:t>م/ تكاليف الانتاج</a:t>
            </a:r>
            <a:endParaRPr kumimoji="0" lang="en-US" sz="4800" b="1" i="0" u="none" strike="noStrike" kern="1200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PT Bold Heading" pitchFamily="2" charset="-78"/>
            </a:endParaRPr>
          </a:p>
        </p:txBody>
      </p:sp>
      <p:pic>
        <p:nvPicPr>
          <p:cNvPr id="10" name="صورة 8" descr="1235042_296397363831861_1401777003_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39" b="11926"/>
          <a:stretch>
            <a:fillRect/>
          </a:stretch>
        </p:blipFill>
        <p:spPr bwMode="auto">
          <a:xfrm>
            <a:off x="3923928" y="476672"/>
            <a:ext cx="1262418" cy="10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مجموعة 24"/>
          <p:cNvGrpSpPr/>
          <p:nvPr/>
        </p:nvGrpSpPr>
        <p:grpSpPr>
          <a:xfrm>
            <a:off x="293048" y="908720"/>
            <a:ext cx="8455416" cy="5337884"/>
            <a:chOff x="293048" y="908720"/>
            <a:chExt cx="8455416" cy="5337884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32372" t="53765" r="29442" b="6250"/>
            <a:stretch>
              <a:fillRect/>
            </a:stretch>
          </p:blipFill>
          <p:spPr bwMode="auto">
            <a:xfrm>
              <a:off x="293048" y="3321660"/>
              <a:ext cx="4968552" cy="2924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مستطيل مستدير الزوايا 3"/>
            <p:cNvSpPr/>
            <p:nvPr/>
          </p:nvSpPr>
          <p:spPr>
            <a:xfrm>
              <a:off x="5117584" y="2646204"/>
              <a:ext cx="3600400" cy="504056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5" name="سهم للأسفل 4"/>
            <p:cNvSpPr/>
            <p:nvPr/>
          </p:nvSpPr>
          <p:spPr>
            <a:xfrm>
              <a:off x="941120" y="3798332"/>
              <a:ext cx="360040" cy="223224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6" name="شكل بيضاوي 5"/>
            <p:cNvSpPr/>
            <p:nvPr/>
          </p:nvSpPr>
          <p:spPr>
            <a:xfrm>
              <a:off x="1085136" y="2790220"/>
              <a:ext cx="576064" cy="5760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IQ" b="1" dirty="0" smtClean="0">
                  <a:solidFill>
                    <a:schemeClr val="bg1"/>
                  </a:solidFill>
                </a:rPr>
                <a:t>1</a:t>
              </a:r>
              <a:endParaRPr lang="ar-IQ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مربع نص 6"/>
            <p:cNvSpPr txBox="1"/>
            <p:nvPr/>
          </p:nvSpPr>
          <p:spPr>
            <a:xfrm>
              <a:off x="1373168" y="1854116"/>
              <a:ext cx="712879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IQ" b="1" dirty="0" smtClean="0">
                  <a:latin typeface="Simplified Arabic" pitchFamily="18" charset="-78"/>
                  <a:cs typeface="Simplified Arabic" pitchFamily="18" charset="-78"/>
                </a:rPr>
                <a:t>قيمة </a:t>
              </a:r>
              <a:r>
                <a:rPr lang="ar-IQ" b="1" dirty="0" err="1" smtClean="0">
                  <a:latin typeface="Simplified Arabic" pitchFamily="18" charset="-78"/>
                  <a:cs typeface="Simplified Arabic" pitchFamily="18" charset="-78"/>
                </a:rPr>
                <a:t>المبيعات =                                         </a:t>
              </a:r>
              <a:r>
                <a:rPr lang="ar-IQ" b="1" dirty="0" smtClean="0">
                  <a:latin typeface="Simplified Arabic" pitchFamily="18" charset="-78"/>
                  <a:cs typeface="Simplified Arabic" pitchFamily="18" charset="-78"/>
                </a:rPr>
                <a:t>× النسبة المئوية لاستغلال </a:t>
              </a:r>
              <a:r>
                <a:rPr lang="ar-IQ" b="1" dirty="0" err="1" smtClean="0">
                  <a:latin typeface="Simplified Arabic" pitchFamily="18" charset="-78"/>
                  <a:cs typeface="Simplified Arabic" pitchFamily="18" charset="-78"/>
                </a:rPr>
                <a:t>الطاقة %</a:t>
              </a:r>
              <a:endParaRPr lang="ar-IQ" b="1" dirty="0">
                <a:latin typeface="Simplified Arabic" pitchFamily="18" charset="-78"/>
                <a:cs typeface="Simplified Arabic" pitchFamily="18" charset="-78"/>
              </a:endParaRPr>
            </a:p>
          </p:txBody>
        </p:sp>
        <p:sp>
          <p:nvSpPr>
            <p:cNvPr id="8" name="مربع نص 7"/>
            <p:cNvSpPr txBox="1"/>
            <p:nvPr/>
          </p:nvSpPr>
          <p:spPr>
            <a:xfrm>
              <a:off x="3893448" y="1628800"/>
              <a:ext cx="331236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IQ" b="1" dirty="0" smtClean="0">
                  <a:latin typeface="Simplified Arabic" pitchFamily="18" charset="-78"/>
                  <a:cs typeface="Simplified Arabic" pitchFamily="18" charset="-78"/>
                </a:rPr>
                <a:t>قيمة صافي المبيعات الشهرية المنتجة</a:t>
              </a:r>
              <a:endParaRPr lang="ar-IQ" b="1" dirty="0">
                <a:latin typeface="Simplified Arabic" pitchFamily="18" charset="-78"/>
                <a:cs typeface="Simplified Arabic" pitchFamily="18" charset="-78"/>
              </a:endParaRPr>
            </a:p>
          </p:txBody>
        </p:sp>
        <p:sp>
          <p:nvSpPr>
            <p:cNvPr id="9" name="مربع نص 8"/>
            <p:cNvSpPr txBox="1"/>
            <p:nvPr/>
          </p:nvSpPr>
          <p:spPr>
            <a:xfrm>
              <a:off x="3749432" y="2142148"/>
              <a:ext cx="367240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IQ" b="1" dirty="0" smtClean="0">
                  <a:latin typeface="Simplified Arabic" pitchFamily="18" charset="-78"/>
                  <a:cs typeface="Simplified Arabic" pitchFamily="18" charset="-78"/>
                </a:rPr>
                <a:t>النسبة المئوية لاستغلال </a:t>
              </a:r>
              <a:r>
                <a:rPr lang="ar-IQ" b="1" dirty="0" err="1" smtClean="0">
                  <a:latin typeface="Simplified Arabic" pitchFamily="18" charset="-78"/>
                  <a:cs typeface="Simplified Arabic" pitchFamily="18" charset="-78"/>
                </a:rPr>
                <a:t>الطاقة %</a:t>
              </a:r>
              <a:endParaRPr lang="ar-IQ" b="1" dirty="0">
                <a:latin typeface="Simplified Arabic" pitchFamily="18" charset="-78"/>
                <a:cs typeface="Simplified Arabic" pitchFamily="18" charset="-78"/>
              </a:endParaRPr>
            </a:p>
          </p:txBody>
        </p:sp>
        <p:cxnSp>
          <p:nvCxnSpPr>
            <p:cNvPr id="10" name="رابط مستقيم 9"/>
            <p:cNvCxnSpPr/>
            <p:nvPr/>
          </p:nvCxnSpPr>
          <p:spPr>
            <a:xfrm flipH="1">
              <a:off x="4325496" y="2024420"/>
              <a:ext cx="280831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مربع نص 10"/>
            <p:cNvSpPr txBox="1"/>
            <p:nvPr/>
          </p:nvSpPr>
          <p:spPr>
            <a:xfrm>
              <a:off x="4644008" y="2718212"/>
              <a:ext cx="4104456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IQ" b="1" dirty="0" smtClean="0">
                  <a:solidFill>
                    <a:schemeClr val="bg1"/>
                  </a:solidFill>
                  <a:latin typeface="Simplified Arabic" pitchFamily="18" charset="-78"/>
                  <a:cs typeface="Simplified Arabic" pitchFamily="18" charset="-78"/>
                </a:rPr>
                <a:t>الكلفة </a:t>
              </a:r>
              <a:r>
                <a:rPr lang="ar-IQ" b="1" dirty="0" err="1" smtClean="0">
                  <a:solidFill>
                    <a:schemeClr val="bg1"/>
                  </a:solidFill>
                  <a:latin typeface="Simplified Arabic" pitchFamily="18" charset="-78"/>
                  <a:cs typeface="Simplified Arabic" pitchFamily="18" charset="-78"/>
                </a:rPr>
                <a:t>المتغيرة = </a:t>
              </a:r>
              <a:r>
                <a:rPr lang="ar-IQ" b="1" dirty="0" smtClean="0">
                  <a:solidFill>
                    <a:schemeClr val="bg1"/>
                  </a:solidFill>
                  <a:latin typeface="Simplified Arabic" pitchFamily="18" charset="-78"/>
                  <a:cs typeface="Simplified Arabic" pitchFamily="18" charset="-78"/>
                </a:rPr>
                <a:t>(7000/70</a:t>
              </a:r>
              <a:r>
                <a:rPr lang="ar-IQ" b="1" dirty="0" err="1" smtClean="0">
                  <a:solidFill>
                    <a:schemeClr val="bg1"/>
                  </a:solidFill>
                  <a:latin typeface="Simplified Arabic" pitchFamily="18" charset="-78"/>
                  <a:cs typeface="Simplified Arabic" pitchFamily="18" charset="-78"/>
                </a:rPr>
                <a:t>) ×10 </a:t>
              </a:r>
              <a:r>
                <a:rPr lang="ar-IQ" b="1" dirty="0" smtClean="0">
                  <a:solidFill>
                    <a:schemeClr val="bg1"/>
                  </a:solidFill>
                  <a:latin typeface="Simplified Arabic" pitchFamily="18" charset="-78"/>
                  <a:cs typeface="Simplified Arabic" pitchFamily="18" charset="-78"/>
                </a:rPr>
                <a:t>=1000   </a:t>
              </a:r>
              <a:endParaRPr lang="ar-IQ" b="1" dirty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endParaRPr>
            </a:p>
          </p:txBody>
        </p:sp>
        <p:cxnSp>
          <p:nvCxnSpPr>
            <p:cNvPr id="12" name="رابط كسهم مستقيم 11"/>
            <p:cNvCxnSpPr/>
            <p:nvPr/>
          </p:nvCxnSpPr>
          <p:spPr>
            <a:xfrm>
              <a:off x="7168480" y="3006244"/>
              <a:ext cx="0" cy="64807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رابط كسهم مستقيم 12"/>
            <p:cNvCxnSpPr/>
            <p:nvPr/>
          </p:nvCxnSpPr>
          <p:spPr>
            <a:xfrm>
              <a:off x="6732240" y="3087544"/>
              <a:ext cx="72008" cy="25109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رابط كسهم مستقيم 13"/>
            <p:cNvCxnSpPr/>
            <p:nvPr/>
          </p:nvCxnSpPr>
          <p:spPr>
            <a:xfrm>
              <a:off x="6129888" y="3078252"/>
              <a:ext cx="0" cy="57606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5" name="مربع نص 14"/>
            <p:cNvSpPr txBox="1"/>
            <p:nvPr/>
          </p:nvSpPr>
          <p:spPr>
            <a:xfrm>
              <a:off x="6845776" y="3582308"/>
              <a:ext cx="1656184" cy="120032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IQ" b="1" dirty="0" smtClean="0">
                  <a:latin typeface="Simplified Arabic" pitchFamily="18" charset="-78"/>
                  <a:cs typeface="Simplified Arabic" pitchFamily="18" charset="-78"/>
                </a:rPr>
                <a:t>النسبة المئوية لاستغلال الطاقة وهي </a:t>
              </a:r>
              <a:r>
                <a:rPr lang="ar-IQ" b="1" dirty="0" err="1" smtClean="0">
                  <a:latin typeface="Simplified Arabic" pitchFamily="18" charset="-78"/>
                  <a:cs typeface="Simplified Arabic" pitchFamily="18" charset="-78"/>
                </a:rPr>
                <a:t>ثابته</a:t>
              </a:r>
              <a:r>
                <a:rPr lang="ar-IQ" b="1" dirty="0" smtClean="0">
                  <a:latin typeface="Simplified Arabic" pitchFamily="18" charset="-78"/>
                  <a:cs typeface="Simplified Arabic" pitchFamily="18" charset="-78"/>
                </a:rPr>
                <a:t> وتعطى في السؤال </a:t>
              </a:r>
              <a:endParaRPr lang="ar-IQ" b="1" dirty="0">
                <a:latin typeface="Simplified Arabic" pitchFamily="18" charset="-78"/>
                <a:cs typeface="Simplified Arabic" pitchFamily="18" charset="-78"/>
              </a:endParaRPr>
            </a:p>
          </p:txBody>
        </p:sp>
        <p:sp>
          <p:nvSpPr>
            <p:cNvPr id="16" name="مربع نص 15"/>
            <p:cNvSpPr txBox="1"/>
            <p:nvPr/>
          </p:nvSpPr>
          <p:spPr>
            <a:xfrm>
              <a:off x="5837664" y="5600273"/>
              <a:ext cx="2376264" cy="64633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IQ" b="1" dirty="0" smtClean="0">
                  <a:latin typeface="Simplified Arabic" pitchFamily="18" charset="-78"/>
                  <a:cs typeface="Simplified Arabic" pitchFamily="18" charset="-78"/>
                </a:rPr>
                <a:t>قيمة صافي المبيعات الشهرية المنتجة</a:t>
              </a:r>
              <a:endParaRPr lang="ar-IQ" b="1" dirty="0">
                <a:latin typeface="Simplified Arabic" pitchFamily="18" charset="-78"/>
                <a:cs typeface="Simplified Arabic" pitchFamily="18" charset="-78"/>
              </a:endParaRPr>
            </a:p>
          </p:txBody>
        </p:sp>
        <p:sp>
          <p:nvSpPr>
            <p:cNvPr id="17" name="مستطيل 16"/>
            <p:cNvSpPr/>
            <p:nvPr/>
          </p:nvSpPr>
          <p:spPr>
            <a:xfrm>
              <a:off x="5261600" y="3582308"/>
              <a:ext cx="1440160" cy="120032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ar-IQ" b="1" dirty="0" smtClean="0">
                  <a:latin typeface="Simplified Arabic" pitchFamily="18" charset="-78"/>
                  <a:cs typeface="Simplified Arabic" pitchFamily="18" charset="-78"/>
                </a:rPr>
                <a:t>النسبة المئوية لاستغلال الطاقة متغيرة من 10% الى </a:t>
              </a:r>
              <a:r>
                <a:rPr lang="ar-IQ" b="1" dirty="0" err="1" smtClean="0">
                  <a:latin typeface="Simplified Arabic" pitchFamily="18" charset="-78"/>
                  <a:cs typeface="Simplified Arabic" pitchFamily="18" charset="-78"/>
                </a:rPr>
                <a:t>100%</a:t>
              </a:r>
              <a:endParaRPr lang="ar-IQ" dirty="0"/>
            </a:p>
          </p:txBody>
        </p:sp>
        <p:cxnSp>
          <p:nvCxnSpPr>
            <p:cNvPr id="18" name="رابط كسهم مستقيم 17"/>
            <p:cNvCxnSpPr/>
            <p:nvPr/>
          </p:nvCxnSpPr>
          <p:spPr>
            <a:xfrm flipH="1">
              <a:off x="4901560" y="3006244"/>
              <a:ext cx="432048" cy="7920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9" name="شكل بيضاوي 18"/>
            <p:cNvSpPr/>
            <p:nvPr/>
          </p:nvSpPr>
          <p:spPr>
            <a:xfrm>
              <a:off x="3173368" y="2790220"/>
              <a:ext cx="576064" cy="5760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IQ" b="1" dirty="0" smtClean="0">
                  <a:solidFill>
                    <a:schemeClr val="bg1"/>
                  </a:solidFill>
                </a:rPr>
                <a:t>2</a:t>
              </a:r>
              <a:endParaRPr lang="ar-IQ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شكل بيضاوي 22"/>
            <p:cNvSpPr/>
            <p:nvPr/>
          </p:nvSpPr>
          <p:spPr>
            <a:xfrm>
              <a:off x="4181480" y="2790220"/>
              <a:ext cx="576064" cy="5760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IQ" b="1" dirty="0" smtClean="0">
                  <a:solidFill>
                    <a:schemeClr val="bg1"/>
                  </a:solidFill>
                </a:rPr>
                <a:t>3</a:t>
              </a:r>
              <a:endParaRPr lang="ar-IQ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مربع نص 23"/>
            <p:cNvSpPr txBox="1"/>
            <p:nvPr/>
          </p:nvSpPr>
          <p:spPr>
            <a:xfrm>
              <a:off x="1619672" y="908720"/>
              <a:ext cx="6984776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IQ" b="1" dirty="0" smtClean="0">
                  <a:latin typeface="Simplified Arabic" pitchFamily="18" charset="-78"/>
                  <a:cs typeface="Simplified Arabic" pitchFamily="18" charset="-78"/>
                </a:rPr>
                <a:t>3- ويتم احتساب قيمة </a:t>
              </a:r>
              <a:r>
                <a:rPr lang="ar-IQ" b="1" dirty="0" err="1" smtClean="0">
                  <a:latin typeface="Simplified Arabic" pitchFamily="18" charset="-78"/>
                  <a:cs typeface="Simplified Arabic" pitchFamily="18" charset="-78"/>
                </a:rPr>
                <a:t>المبيعات </a:t>
              </a:r>
              <a:r>
                <a:rPr lang="ar-IQ" b="1" dirty="0" smtClean="0">
                  <a:latin typeface="Simplified Arabic" pitchFamily="18" charset="-78"/>
                  <a:cs typeface="Simplified Arabic" pitchFamily="18" charset="-78"/>
                </a:rPr>
                <a:t>: كما يلي لكي يتكون لدينا جدول نتمكن من خلال هذه البنات رسم المخطط منحنى التعادل </a:t>
              </a:r>
              <a:endParaRPr lang="ar-IQ" b="1" dirty="0">
                <a:latin typeface="Simplified Arabic" pitchFamily="18" charset="-78"/>
                <a:cs typeface="Simplified Arabic" pitchFamily="18" charset="-7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مجموعة 15"/>
          <p:cNvGrpSpPr/>
          <p:nvPr/>
        </p:nvGrpSpPr>
        <p:grpSpPr>
          <a:xfrm>
            <a:off x="251520" y="692696"/>
            <a:ext cx="8208912" cy="5830907"/>
            <a:chOff x="251520" y="692696"/>
            <a:chExt cx="8208912" cy="5830907"/>
          </a:xfrm>
        </p:grpSpPr>
        <p:pic>
          <p:nvPicPr>
            <p:cNvPr id="2253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6838" t="15375" r="23353" b="39344"/>
            <a:stretch>
              <a:fillRect/>
            </a:stretch>
          </p:blipFill>
          <p:spPr bwMode="auto">
            <a:xfrm>
              <a:off x="411190" y="692696"/>
              <a:ext cx="7889572" cy="4608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رابط مستقيم 5"/>
            <p:cNvCxnSpPr/>
            <p:nvPr/>
          </p:nvCxnSpPr>
          <p:spPr>
            <a:xfrm>
              <a:off x="2987824" y="3068960"/>
              <a:ext cx="0" cy="72008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رابط مستقيم 7"/>
            <p:cNvCxnSpPr/>
            <p:nvPr/>
          </p:nvCxnSpPr>
          <p:spPr>
            <a:xfrm flipH="1">
              <a:off x="1403648" y="3068960"/>
              <a:ext cx="1584176" cy="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شكل بيضاوي 8"/>
            <p:cNvSpPr/>
            <p:nvPr/>
          </p:nvSpPr>
          <p:spPr>
            <a:xfrm>
              <a:off x="2900050" y="2981186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10" name="شكل بيضاوي 9"/>
            <p:cNvSpPr/>
            <p:nvPr/>
          </p:nvSpPr>
          <p:spPr>
            <a:xfrm>
              <a:off x="2411760" y="3645024"/>
              <a:ext cx="1152128" cy="108012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cxnSp>
          <p:nvCxnSpPr>
            <p:cNvPr id="12" name="رابط كسهم مستقيم 11"/>
            <p:cNvCxnSpPr/>
            <p:nvPr/>
          </p:nvCxnSpPr>
          <p:spPr>
            <a:xfrm>
              <a:off x="7668344" y="5229200"/>
              <a:ext cx="0" cy="57606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3" name="مربع نص 12"/>
            <p:cNvSpPr txBox="1"/>
            <p:nvPr/>
          </p:nvSpPr>
          <p:spPr>
            <a:xfrm>
              <a:off x="3275856" y="5877272"/>
              <a:ext cx="5184576" cy="64633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ar-IQ" b="1" dirty="0" smtClean="0">
                  <a:latin typeface="Simplified Arabic" pitchFamily="18" charset="-78"/>
                  <a:cs typeface="Simplified Arabic" pitchFamily="18" charset="-78"/>
                </a:rPr>
                <a:t>التكاليف </a:t>
              </a:r>
              <a:r>
                <a:rPr lang="ar-IQ" b="1" dirty="0" err="1" smtClean="0">
                  <a:latin typeface="Simplified Arabic" pitchFamily="18" charset="-78"/>
                  <a:cs typeface="Simplified Arabic" pitchFamily="18" charset="-78"/>
                </a:rPr>
                <a:t>الثابته</a:t>
              </a:r>
              <a:r>
                <a:rPr lang="ar-IQ" b="1" dirty="0" smtClean="0">
                  <a:latin typeface="Simplified Arabic" pitchFamily="18" charset="-78"/>
                  <a:cs typeface="Simplified Arabic" pitchFamily="18" charset="-78"/>
                </a:rPr>
                <a:t> -التكاليف </a:t>
              </a:r>
              <a:r>
                <a:rPr lang="ar-IQ" b="1" dirty="0" err="1" smtClean="0">
                  <a:latin typeface="Simplified Arabic" pitchFamily="18" charset="-78"/>
                  <a:cs typeface="Simplified Arabic" pitchFamily="18" charset="-78"/>
                </a:rPr>
                <a:t>المتغيرة </a:t>
              </a:r>
              <a:r>
                <a:rPr lang="ar-IQ" b="1" dirty="0" smtClean="0">
                  <a:latin typeface="Simplified Arabic" pitchFamily="18" charset="-78"/>
                  <a:cs typeface="Simplified Arabic" pitchFamily="18" charset="-78"/>
                </a:rPr>
                <a:t>= </a:t>
              </a:r>
              <a:r>
                <a:rPr lang="ar-IQ" b="1" dirty="0" err="1" smtClean="0">
                  <a:latin typeface="Simplified Arabic" pitchFamily="18" charset="-78"/>
                  <a:cs typeface="Simplified Arabic" pitchFamily="18" charset="-78"/>
                </a:rPr>
                <a:t>3500-1500 </a:t>
              </a:r>
              <a:r>
                <a:rPr lang="ar-IQ" b="1" dirty="0" smtClean="0">
                  <a:latin typeface="Simplified Arabic" pitchFamily="18" charset="-78"/>
                  <a:cs typeface="Simplified Arabic" pitchFamily="18" charset="-78"/>
                </a:rPr>
                <a:t>= 2000</a:t>
              </a:r>
            </a:p>
            <a:p>
              <a:r>
                <a:rPr lang="ar-IQ" b="1" dirty="0" smtClean="0">
                  <a:latin typeface="Simplified Arabic" pitchFamily="18" charset="-78"/>
                  <a:cs typeface="Simplified Arabic" pitchFamily="18" charset="-78"/>
                </a:rPr>
                <a:t>مع زيادة مقدره 500 زيادة في التكاليف </a:t>
              </a:r>
              <a:endParaRPr lang="ar-IQ" b="1" dirty="0">
                <a:latin typeface="Simplified Arabic" pitchFamily="18" charset="-78"/>
                <a:cs typeface="Simplified Arabic" pitchFamily="18" charset="-78"/>
              </a:endParaRPr>
            </a:p>
          </p:txBody>
        </p:sp>
        <p:sp>
          <p:nvSpPr>
            <p:cNvPr id="15" name="مستطيل 14"/>
            <p:cNvSpPr/>
            <p:nvPr/>
          </p:nvSpPr>
          <p:spPr>
            <a:xfrm>
              <a:off x="251520" y="692696"/>
              <a:ext cx="802838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r-IQ" b="1" dirty="0" smtClean="0">
                  <a:latin typeface="Simplified Arabic" pitchFamily="18" charset="-78"/>
                  <a:cs typeface="Simplified Arabic" pitchFamily="18" charset="-78"/>
                </a:rPr>
                <a:t>ومن الشكل أدناه نلاحظ إن نقطة التعادل تكون نسبة </a:t>
              </a:r>
              <a:r>
                <a:rPr lang="ar-IQ" b="1" dirty="0" err="1" smtClean="0">
                  <a:latin typeface="Simplified Arabic" pitchFamily="18" charset="-78"/>
                  <a:cs typeface="Simplified Arabic" pitchFamily="18" charset="-78"/>
                </a:rPr>
                <a:t>30 </a:t>
              </a:r>
              <a:r>
                <a:rPr lang="ar-IQ" b="1" dirty="0" smtClean="0">
                  <a:latin typeface="Simplified Arabic" pitchFamily="18" charset="-78"/>
                  <a:cs typeface="Simplified Arabic" pitchFamily="18" charset="-78"/>
                </a:rPr>
                <a:t>%من الطاقة الإنتاجية وبكلفة 3000 </a:t>
              </a:r>
              <a:r>
                <a:rPr lang="ar-IQ" b="1" dirty="0" err="1" smtClean="0">
                  <a:latin typeface="Simplified Arabic" pitchFamily="18" charset="-78"/>
                  <a:cs typeface="Simplified Arabic" pitchFamily="18" charset="-78"/>
                </a:rPr>
                <a:t>دينار .</a:t>
              </a:r>
              <a:endParaRPr lang="ar-IQ" dirty="0">
                <a:latin typeface="Simplified Arabic" pitchFamily="18" charset="-78"/>
                <a:cs typeface="Simplified Arabic" pitchFamily="18" charset="-7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755576" y="1916832"/>
            <a:ext cx="7776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b="1" dirty="0" smtClean="0">
                <a:latin typeface="Simplified Arabic" pitchFamily="18" charset="-78"/>
                <a:cs typeface="Simplified Arabic" pitchFamily="18" charset="-78"/>
              </a:rPr>
              <a:t>ولتحديد أفضل السياسات الإنتاجية الناجحة ومعرفة مدى قدرة المصنع لمواجهة كافة الظروف</a:t>
            </a:r>
          </a:p>
          <a:p>
            <a:r>
              <a:rPr lang="ar-IQ" b="1" dirty="0" smtClean="0">
                <a:latin typeface="Simplified Arabic" pitchFamily="18" charset="-78"/>
                <a:cs typeface="Simplified Arabic" pitchFamily="18" charset="-78"/>
              </a:rPr>
              <a:t>الإنتاجية يتعين </a:t>
            </a:r>
            <a:r>
              <a:rPr lang="ar-IQ" b="1" dirty="0" err="1" smtClean="0">
                <a:latin typeface="Simplified Arabic" pitchFamily="18" charset="-78"/>
                <a:cs typeface="Simplified Arabic" pitchFamily="18" charset="-78"/>
              </a:rPr>
              <a:t>إحتساب</a:t>
            </a:r>
            <a:r>
              <a:rPr lang="ar-IQ" b="1" dirty="0" smtClean="0">
                <a:latin typeface="Simplified Arabic" pitchFamily="18" charset="-78"/>
                <a:cs typeface="Simplified Arabic" pitchFamily="18" charset="-78"/>
              </a:rPr>
              <a:t> نسبة حد </a:t>
            </a:r>
            <a:r>
              <a:rPr lang="ar-IQ" b="1" dirty="0" err="1" smtClean="0">
                <a:latin typeface="Simplified Arabic" pitchFamily="18" charset="-78"/>
                <a:cs typeface="Simplified Arabic" pitchFamily="18" charset="-78"/>
              </a:rPr>
              <a:t>الأمان :</a:t>
            </a:r>
            <a:endParaRPr lang="ar-IQ" b="1" dirty="0" smtClean="0">
              <a:latin typeface="Simplified Arabic" pitchFamily="18" charset="-78"/>
              <a:cs typeface="Simplified Arabic" pitchFamily="18" charset="-78"/>
            </a:endParaRPr>
          </a:p>
          <a:p>
            <a:r>
              <a:rPr lang="ar-IQ" b="1" dirty="0" smtClean="0">
                <a:latin typeface="Simplified Arabic" pitchFamily="18" charset="-78"/>
                <a:cs typeface="Simplified Arabic" pitchFamily="18" charset="-78"/>
              </a:rPr>
              <a:t>                                                   المبيعات </a:t>
            </a:r>
            <a:r>
              <a:rPr lang="ar-IQ" b="1" dirty="0" err="1" smtClean="0">
                <a:latin typeface="Simplified Arabic" pitchFamily="18" charset="-78"/>
                <a:cs typeface="Simplified Arabic" pitchFamily="18" charset="-78"/>
              </a:rPr>
              <a:t>الفعلية </a:t>
            </a:r>
            <a:r>
              <a:rPr lang="ar-IQ" b="1" dirty="0" smtClean="0">
                <a:latin typeface="Simplified Arabic" pitchFamily="18" charset="-78"/>
                <a:cs typeface="Simplified Arabic" pitchFamily="18" charset="-78"/>
              </a:rPr>
              <a:t>– قيمة نقطة التعادل</a:t>
            </a:r>
          </a:p>
          <a:p>
            <a:r>
              <a:rPr lang="ar-IQ" b="1" dirty="0" smtClean="0">
                <a:latin typeface="Simplified Arabic" pitchFamily="18" charset="-78"/>
                <a:cs typeface="Simplified Arabic" pitchFamily="18" charset="-78"/>
              </a:rPr>
              <a:t>                              نسبة حد </a:t>
            </a:r>
            <a:r>
              <a:rPr lang="ar-IQ" b="1" dirty="0" err="1" smtClean="0">
                <a:latin typeface="Simplified Arabic" pitchFamily="18" charset="-78"/>
                <a:cs typeface="Simplified Arabic" pitchFamily="18" charset="-78"/>
              </a:rPr>
              <a:t>الأمان =</a:t>
            </a:r>
            <a:r>
              <a:rPr lang="ar-IQ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</a:p>
          <a:p>
            <a:r>
              <a:rPr lang="ar-IQ" b="1" dirty="0" smtClean="0">
                <a:latin typeface="Simplified Arabic" pitchFamily="18" charset="-78"/>
                <a:cs typeface="Simplified Arabic" pitchFamily="18" charset="-78"/>
              </a:rPr>
              <a:t>                                                            المبيعات الفعلية</a:t>
            </a:r>
            <a:endParaRPr lang="ar-IQ" dirty="0">
              <a:latin typeface="Simplified Arabic" pitchFamily="18" charset="-78"/>
              <a:cs typeface="Simplified Arabic" pitchFamily="18" charset="-78"/>
            </a:endParaRPr>
          </a:p>
        </p:txBody>
      </p:sp>
      <p:cxnSp>
        <p:nvCxnSpPr>
          <p:cNvPr id="6" name="رابط مستقيم 5"/>
          <p:cNvCxnSpPr/>
          <p:nvPr/>
        </p:nvCxnSpPr>
        <p:spPr>
          <a:xfrm flipH="1">
            <a:off x="1475656" y="2894464"/>
            <a:ext cx="331236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24070" t="52781" r="21140" b="28516"/>
          <a:stretch>
            <a:fillRect/>
          </a:stretch>
        </p:blipFill>
        <p:spPr bwMode="auto">
          <a:xfrm>
            <a:off x="514410" y="3789040"/>
            <a:ext cx="816204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رابط كسهم مستقيم 8"/>
          <p:cNvCxnSpPr/>
          <p:nvPr/>
        </p:nvCxnSpPr>
        <p:spPr>
          <a:xfrm>
            <a:off x="2483768" y="5445224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مربع نص 9"/>
          <p:cNvSpPr txBox="1"/>
          <p:nvPr/>
        </p:nvSpPr>
        <p:spPr>
          <a:xfrm>
            <a:off x="1403648" y="6021288"/>
            <a:ext cx="12961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b="1" dirty="0" smtClean="0">
                <a:latin typeface="Simplified Arabic" pitchFamily="18" charset="-78"/>
                <a:cs typeface="Simplified Arabic" pitchFamily="18" charset="-78"/>
              </a:rPr>
              <a:t>قيمة المبيعات</a:t>
            </a:r>
            <a:endParaRPr lang="ar-IQ" b="1" dirty="0">
              <a:latin typeface="Simplified Arabic" pitchFamily="18" charset="-78"/>
              <a:cs typeface="Simplified Arabic" pitchFamily="18" charset="-78"/>
            </a:endParaRPr>
          </a:p>
        </p:txBody>
      </p:sp>
      <p:cxnSp>
        <p:nvCxnSpPr>
          <p:cNvPr id="11" name="رابط كسهم مستقيم 10"/>
          <p:cNvCxnSpPr/>
          <p:nvPr/>
        </p:nvCxnSpPr>
        <p:spPr>
          <a:xfrm>
            <a:off x="3347864" y="5445224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مستطيل 11"/>
          <p:cNvSpPr/>
          <p:nvPr/>
        </p:nvSpPr>
        <p:spPr>
          <a:xfrm>
            <a:off x="2699792" y="6011996"/>
            <a:ext cx="1297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IQ" b="1" dirty="0" smtClean="0">
                <a:latin typeface="Simplified Arabic" pitchFamily="18" charset="-78"/>
                <a:cs typeface="Simplified Arabic" pitchFamily="18" charset="-78"/>
              </a:rPr>
              <a:t>التكاليف </a:t>
            </a:r>
            <a:r>
              <a:rPr lang="ar-IQ" b="1" dirty="0" err="1" smtClean="0">
                <a:latin typeface="Simplified Arabic" pitchFamily="18" charset="-78"/>
                <a:cs typeface="Simplified Arabic" pitchFamily="18" charset="-78"/>
              </a:rPr>
              <a:t>الثابته</a:t>
            </a:r>
            <a:endParaRPr lang="ar-IQ" dirty="0"/>
          </a:p>
        </p:txBody>
      </p:sp>
      <p:sp>
        <p:nvSpPr>
          <p:cNvPr id="13" name="مستطيل 12"/>
          <p:cNvSpPr/>
          <p:nvPr/>
        </p:nvSpPr>
        <p:spPr>
          <a:xfrm>
            <a:off x="3995936" y="6010240"/>
            <a:ext cx="1205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IQ" b="1" dirty="0" smtClean="0">
                <a:latin typeface="Simplified Arabic" pitchFamily="18" charset="-78"/>
                <a:cs typeface="Simplified Arabic" pitchFamily="18" charset="-78"/>
              </a:rPr>
              <a:t>الكلفة المتغيرة</a:t>
            </a:r>
            <a:endParaRPr lang="ar-IQ" dirty="0"/>
          </a:p>
        </p:txBody>
      </p:sp>
      <p:cxnSp>
        <p:nvCxnSpPr>
          <p:cNvPr id="14" name="رابط كسهم مستقيم 13"/>
          <p:cNvCxnSpPr>
            <a:endCxn id="13" idx="0"/>
          </p:cNvCxnSpPr>
          <p:nvPr/>
        </p:nvCxnSpPr>
        <p:spPr>
          <a:xfrm>
            <a:off x="4139952" y="5445224"/>
            <a:ext cx="458874" cy="565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3707904" y="620688"/>
            <a:ext cx="4896544" cy="50405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4" name="مستطيل 3"/>
          <p:cNvSpPr/>
          <p:nvPr/>
        </p:nvSpPr>
        <p:spPr>
          <a:xfrm>
            <a:off x="395536" y="620688"/>
            <a:ext cx="820891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IQ" sz="2400" dirty="0" smtClean="0">
                <a:solidFill>
                  <a:schemeClr val="bg1"/>
                </a:solidFill>
                <a:latin typeface="Simplified Arabic" pitchFamily="18" charset="-78"/>
                <a:cs typeface="PT Bold Heading" pitchFamily="2" charset="-78"/>
              </a:rPr>
              <a:t>2-2 العلاقة بين الكلفة والربح وحجم </a:t>
            </a:r>
            <a:r>
              <a:rPr lang="ar-IQ" sz="2400" dirty="0" err="1" smtClean="0">
                <a:solidFill>
                  <a:schemeClr val="bg1"/>
                </a:solidFill>
                <a:latin typeface="Simplified Arabic" pitchFamily="18" charset="-78"/>
                <a:cs typeface="PT Bold Heading" pitchFamily="2" charset="-78"/>
              </a:rPr>
              <a:t>الإنتاج :</a:t>
            </a:r>
            <a:endParaRPr lang="ar-IQ" sz="2400" dirty="0" smtClean="0">
              <a:solidFill>
                <a:schemeClr val="bg1"/>
              </a:solidFill>
              <a:latin typeface="Simplified Arabic" pitchFamily="18" charset="-78"/>
              <a:cs typeface="PT Bold Heading" pitchFamily="2" charset="-78"/>
            </a:endParaRPr>
          </a:p>
          <a:p>
            <a:pPr algn="just"/>
            <a:endParaRPr lang="ar-IQ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/>
            <a:r>
              <a:rPr lang="ar-IQ" sz="2800" b="1" dirty="0" smtClean="0">
                <a:latin typeface="Simplified Arabic" pitchFamily="18" charset="-78"/>
                <a:cs typeface="Simplified Arabic" pitchFamily="18" charset="-78"/>
              </a:rPr>
              <a:t>مما لاشك فيه إن عملية تخطيط الأرباح على مستو ى المنشأة الصناعية تعتمد بشكل كبير على العلاقة القائمة فيما بين عناصر التكاليف وبنود الأرباح ومستوى الإنتاج للتوصل إلى القرارات الصائبة بخصوص </a:t>
            </a:r>
            <a:r>
              <a:rPr lang="ar-IQ" sz="2800" b="1" dirty="0" err="1" smtClean="0">
                <a:latin typeface="Simplified Arabic" pitchFamily="18" charset="-78"/>
                <a:cs typeface="Simplified Arabic" pitchFamily="18" charset="-78"/>
              </a:rPr>
              <a:t>الإستخدام</a:t>
            </a:r>
            <a:r>
              <a:rPr lang="ar-IQ" sz="2800" b="1" dirty="0" smtClean="0">
                <a:latin typeface="Simplified Arabic" pitchFamily="18" charset="-78"/>
                <a:cs typeface="Simplified Arabic" pitchFamily="18" charset="-78"/>
              </a:rPr>
              <a:t> الأمثل للموارد المادية والبشرية </a:t>
            </a:r>
            <a:r>
              <a:rPr lang="ar-IQ" sz="2800" b="1" dirty="0" err="1" smtClean="0">
                <a:latin typeface="Simplified Arabic" pitchFamily="18" charset="-78"/>
                <a:cs typeface="Simplified Arabic" pitchFamily="18" charset="-78"/>
              </a:rPr>
              <a:t>المتاحة </a:t>
            </a:r>
            <a:r>
              <a:rPr lang="ar-IQ" sz="2800" b="1" dirty="0" smtClean="0">
                <a:latin typeface="Simplified Arabic" pitchFamily="18" charset="-78"/>
                <a:cs typeface="Simplified Arabic" pitchFamily="18" charset="-78"/>
              </a:rPr>
              <a:t>، إذ إن هذه العلاقة تساعد على إمكانية إظهار مدى التغييرات التي تحصل على عناصر التكاليف والأرباح وفق المستويات المختلفة للإنتاج مما يساعد الإدارة على تسهيل مهمتها في عملية </a:t>
            </a:r>
            <a:r>
              <a:rPr lang="ar-IQ" sz="2800" b="1" dirty="0" err="1" smtClean="0">
                <a:latin typeface="Simplified Arabic" pitchFamily="18" charset="-78"/>
                <a:cs typeface="Simplified Arabic" pitchFamily="18" charset="-78"/>
              </a:rPr>
              <a:t>إتخاذ</a:t>
            </a:r>
            <a:r>
              <a:rPr lang="ar-IQ" sz="2800" b="1" dirty="0" smtClean="0">
                <a:latin typeface="Simplified Arabic" pitchFamily="18" charset="-78"/>
                <a:cs typeface="Simplified Arabic" pitchFamily="18" charset="-78"/>
              </a:rPr>
              <a:t> القرارات السليمة بشأن حدود </a:t>
            </a:r>
            <a:r>
              <a:rPr lang="ar-IQ" sz="2800" b="1" dirty="0" err="1" smtClean="0">
                <a:latin typeface="Simplified Arabic" pitchFamily="18" charset="-78"/>
                <a:cs typeface="Simplified Arabic" pitchFamily="18" charset="-78"/>
              </a:rPr>
              <a:t>إستغلال</a:t>
            </a:r>
            <a:r>
              <a:rPr lang="ar-IQ" sz="2800" b="1" dirty="0" smtClean="0">
                <a:latin typeface="Simplified Arabic" pitchFamily="18" charset="-78"/>
                <a:cs typeface="Simplified Arabic" pitchFamily="18" charset="-78"/>
              </a:rPr>
              <a:t> طاقة </a:t>
            </a:r>
            <a:r>
              <a:rPr lang="ar-IQ" sz="2800" b="1" dirty="0" err="1" smtClean="0">
                <a:latin typeface="Simplified Arabic" pitchFamily="18" charset="-78"/>
                <a:cs typeface="Simplified Arabic" pitchFamily="18" charset="-78"/>
              </a:rPr>
              <a:t>المكائن</a:t>
            </a:r>
            <a:r>
              <a:rPr lang="ar-IQ" sz="2800" b="1" dirty="0" smtClean="0">
                <a:latin typeface="Simplified Arabic" pitchFamily="18" charset="-78"/>
                <a:cs typeface="Simplified Arabic" pitchFamily="18" charset="-78"/>
              </a:rPr>
              <a:t> والمعدات وزيادة </a:t>
            </a:r>
            <a:r>
              <a:rPr lang="ar-IQ" sz="2800" b="1" dirty="0" err="1" smtClean="0">
                <a:latin typeface="Simplified Arabic" pitchFamily="18" charset="-78"/>
                <a:cs typeface="Simplified Arabic" pitchFamily="18" charset="-78"/>
              </a:rPr>
              <a:t>الإستثمارات</a:t>
            </a:r>
            <a:r>
              <a:rPr lang="ar-IQ" sz="2800" b="1" dirty="0" smtClean="0">
                <a:latin typeface="Simplified Arabic" pitchFamily="18" charset="-78"/>
                <a:cs typeface="Simplified Arabic" pitchFamily="18" charset="-78"/>
              </a:rPr>
              <a:t> في </a:t>
            </a:r>
            <a:r>
              <a:rPr lang="ar-IQ" sz="2800" b="1" dirty="0" err="1" smtClean="0">
                <a:latin typeface="Simplified Arabic" pitchFamily="18" charset="-78"/>
                <a:cs typeface="Simplified Arabic" pitchFamily="18" charset="-78"/>
              </a:rPr>
              <a:t>إستحداث</a:t>
            </a:r>
            <a:r>
              <a:rPr lang="ar-IQ" sz="2800" b="1" dirty="0" smtClean="0">
                <a:latin typeface="Simplified Arabic" pitchFamily="18" charset="-78"/>
                <a:cs typeface="Simplified Arabic" pitchFamily="18" charset="-78"/>
              </a:rPr>
              <a:t> خطوط جديدة للتصنيع أو </a:t>
            </a:r>
            <a:r>
              <a:rPr lang="ar-IQ" sz="2800" b="1" dirty="0" err="1" smtClean="0">
                <a:latin typeface="Simplified Arabic" pitchFamily="18" charset="-78"/>
                <a:cs typeface="Simplified Arabic" pitchFamily="18" charset="-78"/>
              </a:rPr>
              <a:t>الإستغناء</a:t>
            </a:r>
            <a:r>
              <a:rPr lang="ar-IQ" sz="2800" b="1" dirty="0" smtClean="0">
                <a:latin typeface="Simplified Arabic" pitchFamily="18" charset="-78"/>
                <a:cs typeface="Simplified Arabic" pitchFamily="18" charset="-78"/>
              </a:rPr>
              <a:t> عن الخطوط الأخرى بهدف تخفيض الكلفة إلى أدنى ما يمكن مع المحافظة على مستوى </a:t>
            </a:r>
            <a:r>
              <a:rPr lang="ar-IQ" sz="2800" b="1" dirty="0" err="1" smtClean="0">
                <a:latin typeface="Simplified Arabic" pitchFamily="18" charset="-78"/>
                <a:cs typeface="Simplified Arabic" pitchFamily="18" charset="-78"/>
              </a:rPr>
              <a:t>النوعية </a:t>
            </a:r>
            <a:r>
              <a:rPr lang="ar-IQ" sz="2800" b="1" dirty="0" err="1" smtClean="0"/>
              <a:t>.</a:t>
            </a:r>
            <a:endParaRPr lang="ar-IQ" sz="2800" dirty="0"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l="31265" t="39984" r="23353" b="49188"/>
          <a:stretch>
            <a:fillRect/>
          </a:stretch>
        </p:blipFill>
        <p:spPr bwMode="auto">
          <a:xfrm>
            <a:off x="1187624" y="1916832"/>
            <a:ext cx="697823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395536" y="620688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IQ" sz="2400" b="1" dirty="0" err="1" smtClean="0">
                <a:latin typeface="Simplified Arabic" pitchFamily="18" charset="-78"/>
                <a:cs typeface="Simplified Arabic" pitchFamily="18" charset="-78"/>
              </a:rPr>
              <a:t>مثال </a:t>
            </a:r>
            <a:r>
              <a:rPr lang="ar-IQ" sz="2400" b="1" dirty="0" smtClean="0">
                <a:latin typeface="Simplified Arabic" pitchFamily="18" charset="-78"/>
                <a:cs typeface="Simplified Arabic" pitchFamily="18" charset="-78"/>
              </a:rPr>
              <a:t>(3</a:t>
            </a:r>
            <a:r>
              <a:rPr lang="ar-IQ" sz="2400" b="1" dirty="0" err="1" smtClean="0">
                <a:latin typeface="Simplified Arabic" pitchFamily="18" charset="-78"/>
                <a:cs typeface="Simplified Arabic" pitchFamily="18" charset="-78"/>
              </a:rPr>
              <a:t>)</a:t>
            </a:r>
            <a:endParaRPr lang="ar-IQ" sz="24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/>
            <a:r>
              <a:rPr lang="ar-IQ" sz="2400" b="1" dirty="0" smtClean="0">
                <a:latin typeface="Simplified Arabic" pitchFamily="18" charset="-78"/>
                <a:cs typeface="Simplified Arabic" pitchFamily="18" charset="-78"/>
              </a:rPr>
              <a:t> جمعت البيانات التالية عن الكلفة المتغيرة لمعمل يصنع منتج معين تباع الوحدة الواحدة منها </a:t>
            </a:r>
            <a:r>
              <a:rPr lang="ar-IQ" sz="2400" b="1" dirty="0" err="1" smtClean="0">
                <a:latin typeface="Simplified Arabic" pitchFamily="18" charset="-78"/>
                <a:cs typeface="Simplified Arabic" pitchFamily="18" charset="-78"/>
              </a:rPr>
              <a:t>بمبلغ </a:t>
            </a:r>
            <a:r>
              <a:rPr lang="ar-IQ" sz="2400" b="1" dirty="0" smtClean="0">
                <a:latin typeface="Simplified Arabic" pitchFamily="18" charset="-78"/>
                <a:cs typeface="Simplified Arabic" pitchFamily="18" charset="-78"/>
              </a:rPr>
              <a:t>$ </a:t>
            </a:r>
            <a:r>
              <a:rPr lang="ar-IQ" sz="2400" b="1" dirty="0" err="1" smtClean="0">
                <a:latin typeface="Simplified Arabic" pitchFamily="18" charset="-78"/>
                <a:cs typeface="Simplified Arabic" pitchFamily="18" charset="-78"/>
              </a:rPr>
              <a:t>20 </a:t>
            </a:r>
            <a:r>
              <a:rPr lang="ar-IQ" sz="2400" b="1" dirty="0" smtClean="0">
                <a:latin typeface="Simplified Arabic" pitchFamily="18" charset="-78"/>
                <a:cs typeface="Simplified Arabic" pitchFamily="18" charset="-78"/>
              </a:rPr>
              <a:t>، المطلوب تحديد أمثل مستوى للإنتاج </a:t>
            </a:r>
            <a:r>
              <a:rPr lang="ar-IQ" sz="2400" b="1" dirty="0" err="1" smtClean="0">
                <a:latin typeface="Simplified Arabic" pitchFamily="18" charset="-78"/>
                <a:cs typeface="Simplified Arabic" pitchFamily="18" charset="-78"/>
              </a:rPr>
              <a:t>وللربح :</a:t>
            </a:r>
            <a:endParaRPr lang="ar-IQ" sz="2400" dirty="0"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 l="28970" t="44094" r="57074" b="13579"/>
          <a:stretch>
            <a:fillRect/>
          </a:stretch>
        </p:blipFill>
        <p:spPr bwMode="auto">
          <a:xfrm>
            <a:off x="395536" y="2996952"/>
            <a:ext cx="2088232" cy="3560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ربع نص 6"/>
          <p:cNvSpPr txBox="1"/>
          <p:nvPr/>
        </p:nvSpPr>
        <p:spPr>
          <a:xfrm>
            <a:off x="6948264" y="3140968"/>
            <a:ext cx="158417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2800" b="1" dirty="0" err="1" smtClean="0">
                <a:latin typeface="Simplified Arabic" pitchFamily="18" charset="-78"/>
                <a:cs typeface="Simplified Arabic" pitchFamily="18" charset="-78"/>
              </a:rPr>
              <a:t>الحل :</a:t>
            </a:r>
            <a:r>
              <a:rPr lang="ar-IQ" sz="28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endParaRPr lang="ar-IQ" sz="2800" b="1" dirty="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4211960" y="4005064"/>
            <a:ext cx="3600400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IQ" sz="2000" b="1" dirty="0" smtClean="0">
                <a:latin typeface="Simplified Arabic" pitchFamily="18" charset="-78"/>
                <a:cs typeface="Simplified Arabic" pitchFamily="18" charset="-78"/>
              </a:rPr>
              <a:t>سعر الوحدة ثابت في </a:t>
            </a:r>
            <a:r>
              <a:rPr lang="ar-IQ" sz="2000" b="1" dirty="0" err="1" smtClean="0">
                <a:latin typeface="Simplified Arabic" pitchFamily="18" charset="-78"/>
                <a:cs typeface="Simplified Arabic" pitchFamily="18" charset="-78"/>
              </a:rPr>
              <a:t>السؤال =</a:t>
            </a:r>
            <a:r>
              <a:rPr lang="ar-IQ" sz="20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en-US" sz="2000" b="1" dirty="0" smtClean="0">
                <a:latin typeface="Simplified Arabic" pitchFamily="18" charset="-78"/>
                <a:cs typeface="Simplified Arabic" pitchFamily="18" charset="-78"/>
              </a:rPr>
              <a:t>P</a:t>
            </a:r>
            <a:r>
              <a:rPr lang="ar-IQ" sz="2000" b="1" dirty="0" smtClean="0">
                <a:latin typeface="Simplified Arabic" pitchFamily="18" charset="-78"/>
                <a:cs typeface="Simplified Arabic" pitchFamily="18" charset="-78"/>
              </a:rPr>
              <a:t> = 20 </a:t>
            </a:r>
            <a:endParaRPr lang="ar-IQ" sz="2000" b="1" dirty="0">
              <a:latin typeface="Simplified Arabic" pitchFamily="18" charset="-78"/>
              <a:cs typeface="Simplified Arabic" pitchFamily="18" charset="-78"/>
            </a:endParaRPr>
          </a:p>
        </p:txBody>
      </p:sp>
      <p:cxnSp>
        <p:nvCxnSpPr>
          <p:cNvPr id="10" name="رابط كسهم مستقيم 9"/>
          <p:cNvCxnSpPr/>
          <p:nvPr/>
        </p:nvCxnSpPr>
        <p:spPr>
          <a:xfrm flipH="1">
            <a:off x="2483768" y="4581128"/>
            <a:ext cx="1656184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قوس كبير أيمن 10"/>
          <p:cNvSpPr/>
          <p:nvPr/>
        </p:nvSpPr>
        <p:spPr>
          <a:xfrm>
            <a:off x="2123728" y="4221088"/>
            <a:ext cx="288032" cy="2088232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28970" t="44094" r="51299" b="13579"/>
          <a:stretch>
            <a:fillRect/>
          </a:stretch>
        </p:blipFill>
        <p:spPr bwMode="auto">
          <a:xfrm>
            <a:off x="395536" y="2996952"/>
            <a:ext cx="2952328" cy="3560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مربع نص 5"/>
          <p:cNvSpPr txBox="1"/>
          <p:nvPr/>
        </p:nvSpPr>
        <p:spPr>
          <a:xfrm>
            <a:off x="2627784" y="980728"/>
            <a:ext cx="5976664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IQ" b="1" dirty="0" smtClean="0">
                <a:latin typeface="Simplified Arabic" pitchFamily="18" charset="-78"/>
                <a:cs typeface="Simplified Arabic" pitchFamily="18" charset="-78"/>
              </a:rPr>
              <a:t>الايراد </a:t>
            </a:r>
            <a:r>
              <a:rPr lang="ar-IQ" b="1" dirty="0" err="1" smtClean="0">
                <a:latin typeface="Simplified Arabic" pitchFamily="18" charset="-78"/>
                <a:cs typeface="Simplified Arabic" pitchFamily="18" charset="-78"/>
              </a:rPr>
              <a:t>الكلي (</a:t>
            </a:r>
            <a:r>
              <a:rPr lang="ar-IQ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en-US" b="1" dirty="0" smtClean="0">
                <a:latin typeface="Simplified Arabic" pitchFamily="18" charset="-78"/>
                <a:cs typeface="Simplified Arabic" pitchFamily="18" charset="-78"/>
              </a:rPr>
              <a:t>T.R.</a:t>
            </a:r>
            <a:r>
              <a:rPr lang="ar-IQ" b="1" dirty="0" smtClean="0">
                <a:latin typeface="Simplified Arabic" pitchFamily="18" charset="-78"/>
                <a:cs typeface="Simplified Arabic" pitchFamily="18" charset="-78"/>
              </a:rPr>
              <a:t> ) يتم حاسبة من خلال ضرب كمية </a:t>
            </a:r>
            <a:r>
              <a:rPr lang="ar-IQ" b="1" dirty="0" err="1" smtClean="0">
                <a:latin typeface="Simplified Arabic" pitchFamily="18" charset="-78"/>
                <a:cs typeface="Simplified Arabic" pitchFamily="18" charset="-78"/>
              </a:rPr>
              <a:t>الانتاج </a:t>
            </a:r>
            <a:r>
              <a:rPr lang="ar-IQ" b="1" dirty="0" smtClean="0">
                <a:latin typeface="Simplified Arabic" pitchFamily="18" charset="-78"/>
                <a:cs typeface="Simplified Arabic" pitchFamily="18" charset="-78"/>
              </a:rPr>
              <a:t>× سعر الوحدة</a:t>
            </a:r>
          </a:p>
          <a:p>
            <a:r>
              <a:rPr lang="ar-IQ" b="1" dirty="0" smtClean="0">
                <a:latin typeface="Simplified Arabic" pitchFamily="18" charset="-78"/>
                <a:cs typeface="Simplified Arabic" pitchFamily="18" charset="-78"/>
              </a:rPr>
              <a:t>                      = </a:t>
            </a:r>
            <a:r>
              <a:rPr lang="ar-IQ" b="1" dirty="0" err="1" smtClean="0">
                <a:latin typeface="Simplified Arabic" pitchFamily="18" charset="-78"/>
                <a:cs typeface="Simplified Arabic" pitchFamily="18" charset="-78"/>
              </a:rPr>
              <a:t>1×20 </a:t>
            </a:r>
            <a:r>
              <a:rPr lang="ar-IQ" b="1" dirty="0" smtClean="0">
                <a:latin typeface="Simplified Arabic" pitchFamily="18" charset="-78"/>
                <a:cs typeface="Simplified Arabic" pitchFamily="18" charset="-78"/>
              </a:rPr>
              <a:t>=20</a:t>
            </a:r>
          </a:p>
          <a:p>
            <a:r>
              <a:rPr lang="ar-IQ" b="1" dirty="0" smtClean="0">
                <a:latin typeface="Simplified Arabic" pitchFamily="18" charset="-78"/>
                <a:cs typeface="Simplified Arabic" pitchFamily="18" charset="-78"/>
              </a:rPr>
              <a:t>                      = </a:t>
            </a:r>
            <a:r>
              <a:rPr lang="ar-IQ" b="1" dirty="0" err="1" smtClean="0">
                <a:latin typeface="Simplified Arabic" pitchFamily="18" charset="-78"/>
                <a:cs typeface="Simplified Arabic" pitchFamily="18" charset="-78"/>
              </a:rPr>
              <a:t>2×20 </a:t>
            </a:r>
            <a:r>
              <a:rPr lang="ar-IQ" b="1" dirty="0" smtClean="0">
                <a:latin typeface="Simplified Arabic" pitchFamily="18" charset="-78"/>
                <a:cs typeface="Simplified Arabic" pitchFamily="18" charset="-78"/>
              </a:rPr>
              <a:t>= 40 </a:t>
            </a:r>
          </a:p>
          <a:p>
            <a:r>
              <a:rPr lang="ar-IQ" b="1" dirty="0" smtClean="0">
                <a:latin typeface="Simplified Arabic" pitchFamily="18" charset="-78"/>
                <a:cs typeface="Simplified Arabic" pitchFamily="18" charset="-78"/>
              </a:rPr>
              <a:t>                      = </a:t>
            </a:r>
            <a:r>
              <a:rPr lang="ar-IQ" b="1" dirty="0" err="1" smtClean="0">
                <a:latin typeface="Simplified Arabic" pitchFamily="18" charset="-78"/>
                <a:cs typeface="Simplified Arabic" pitchFamily="18" charset="-78"/>
              </a:rPr>
              <a:t>3×20 </a:t>
            </a:r>
            <a:r>
              <a:rPr lang="ar-IQ" b="1" dirty="0" smtClean="0">
                <a:latin typeface="Simplified Arabic" pitchFamily="18" charset="-78"/>
                <a:cs typeface="Simplified Arabic" pitchFamily="18" charset="-78"/>
              </a:rPr>
              <a:t>= 60 </a:t>
            </a:r>
          </a:p>
          <a:p>
            <a:r>
              <a:rPr lang="ar-IQ" b="1" dirty="0" smtClean="0">
                <a:latin typeface="Simplified Arabic" pitchFamily="18" charset="-78"/>
                <a:cs typeface="Simplified Arabic" pitchFamily="18" charset="-78"/>
              </a:rPr>
              <a:t>وهكذا بقية القيم في الحقل    </a:t>
            </a:r>
            <a:endParaRPr lang="ar-IQ" b="1" dirty="0">
              <a:latin typeface="Simplified Arabic" pitchFamily="18" charset="-78"/>
              <a:cs typeface="Simplified Arabic" pitchFamily="18" charset="-78"/>
            </a:endParaRPr>
          </a:p>
        </p:txBody>
      </p:sp>
      <p:cxnSp>
        <p:nvCxnSpPr>
          <p:cNvPr id="7" name="رابط كسهم مستقيم 6"/>
          <p:cNvCxnSpPr>
            <a:stCxn id="6" idx="2"/>
          </p:cNvCxnSpPr>
          <p:nvPr/>
        </p:nvCxnSpPr>
        <p:spPr>
          <a:xfrm flipH="1">
            <a:off x="3131840" y="2458056"/>
            <a:ext cx="2484276" cy="18719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مجموعة 10"/>
          <p:cNvGrpSpPr/>
          <p:nvPr/>
        </p:nvGrpSpPr>
        <p:grpSpPr>
          <a:xfrm>
            <a:off x="611560" y="980728"/>
            <a:ext cx="8136904" cy="4928948"/>
            <a:chOff x="611560" y="980728"/>
            <a:chExt cx="8136904" cy="4928948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8970" t="44094" r="45043" b="13579"/>
            <a:stretch>
              <a:fillRect/>
            </a:stretch>
          </p:blipFill>
          <p:spPr bwMode="auto">
            <a:xfrm>
              <a:off x="611560" y="2348880"/>
              <a:ext cx="3888432" cy="3560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مربع نص 5"/>
            <p:cNvSpPr txBox="1"/>
            <p:nvPr/>
          </p:nvSpPr>
          <p:spPr>
            <a:xfrm>
              <a:off x="3131840" y="980728"/>
              <a:ext cx="5616624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ar-IQ" b="1" dirty="0" smtClean="0">
                  <a:latin typeface="Simplified Arabic" pitchFamily="18" charset="-78"/>
                  <a:cs typeface="Simplified Arabic" pitchFamily="18" charset="-78"/>
                </a:rPr>
                <a:t>نفرض ان الكلفة الكلية هي الكلفة المتغيرة التي تم جمعها في السؤال </a:t>
              </a:r>
              <a:endParaRPr lang="ar-IQ" b="1" dirty="0">
                <a:latin typeface="Simplified Arabic" pitchFamily="18" charset="-78"/>
                <a:cs typeface="Simplified Arabic" pitchFamily="18" charset="-78"/>
              </a:endParaRPr>
            </a:p>
          </p:txBody>
        </p:sp>
        <p:cxnSp>
          <p:nvCxnSpPr>
            <p:cNvPr id="7" name="رابط كسهم مستقيم 6"/>
            <p:cNvCxnSpPr/>
            <p:nvPr/>
          </p:nvCxnSpPr>
          <p:spPr>
            <a:xfrm flipH="1">
              <a:off x="4427984" y="2204864"/>
              <a:ext cx="2736304" cy="127204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31265" t="44149" r="23353" b="49188"/>
            <a:stretch>
              <a:fillRect/>
            </a:stretch>
          </p:blipFill>
          <p:spPr bwMode="auto">
            <a:xfrm>
              <a:off x="1403648" y="1628800"/>
              <a:ext cx="6978230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28970" t="44094" r="39268" b="13579"/>
          <a:stretch>
            <a:fillRect/>
          </a:stretch>
        </p:blipFill>
        <p:spPr bwMode="auto">
          <a:xfrm>
            <a:off x="395536" y="2996952"/>
            <a:ext cx="4752528" cy="3560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مربع نص 5"/>
          <p:cNvSpPr txBox="1"/>
          <p:nvPr/>
        </p:nvSpPr>
        <p:spPr>
          <a:xfrm>
            <a:off x="2627784" y="980728"/>
            <a:ext cx="5976664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IQ" b="1" dirty="0" smtClean="0">
                <a:latin typeface="Simplified Arabic" pitchFamily="18" charset="-78"/>
                <a:cs typeface="Simplified Arabic" pitchFamily="18" charset="-78"/>
              </a:rPr>
              <a:t>الايراد </a:t>
            </a:r>
            <a:r>
              <a:rPr lang="ar-IQ" b="1" dirty="0" err="1" smtClean="0">
                <a:latin typeface="Simplified Arabic" pitchFamily="18" charset="-78"/>
                <a:cs typeface="Simplified Arabic" pitchFamily="18" charset="-78"/>
              </a:rPr>
              <a:t>الحدي </a:t>
            </a:r>
            <a:r>
              <a:rPr lang="ar-IQ" b="1" dirty="0" smtClean="0">
                <a:latin typeface="Simplified Arabic" pitchFamily="18" charset="-78"/>
                <a:cs typeface="Simplified Arabic" pitchFamily="18" charset="-78"/>
              </a:rPr>
              <a:t>= سعر الوحدة </a:t>
            </a:r>
            <a:r>
              <a:rPr lang="ar-IQ" b="1" dirty="0" err="1" smtClean="0">
                <a:latin typeface="Simplified Arabic" pitchFamily="18" charset="-78"/>
                <a:cs typeface="Simplified Arabic" pitchFamily="18" charset="-78"/>
              </a:rPr>
              <a:t>الواحدة </a:t>
            </a:r>
            <a:r>
              <a:rPr lang="ar-IQ" b="1" dirty="0" smtClean="0">
                <a:latin typeface="Simplified Arabic" pitchFamily="18" charset="-78"/>
                <a:cs typeface="Simplified Arabic" pitchFamily="18" charset="-78"/>
              </a:rPr>
              <a:t>= 20 ما عدى اول رقم يترك لكونه يكون انتاج تجريبي و احتمالية تلف </a:t>
            </a:r>
            <a:r>
              <a:rPr lang="ar-IQ" b="1" dirty="0" err="1" smtClean="0">
                <a:latin typeface="Simplified Arabic" pitchFamily="18" charset="-78"/>
                <a:cs typeface="Simplified Arabic" pitchFamily="18" charset="-78"/>
              </a:rPr>
              <a:t>القطعة </a:t>
            </a:r>
            <a:r>
              <a:rPr lang="ar-IQ" b="1" dirty="0" smtClean="0">
                <a:latin typeface="Simplified Arabic" pitchFamily="18" charset="-78"/>
                <a:cs typeface="Simplified Arabic" pitchFamily="18" charset="-78"/>
              </a:rPr>
              <a:t>( الوحدة </a:t>
            </a:r>
            <a:r>
              <a:rPr lang="ar-IQ" b="1" dirty="0" err="1" smtClean="0">
                <a:latin typeface="Simplified Arabic" pitchFamily="18" charset="-78"/>
                <a:cs typeface="Simplified Arabic" pitchFamily="18" charset="-78"/>
              </a:rPr>
              <a:t>الانتاجية )</a:t>
            </a:r>
            <a:r>
              <a:rPr lang="ar-IQ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endParaRPr lang="ar-IQ" b="1" dirty="0">
              <a:latin typeface="Simplified Arabic" pitchFamily="18" charset="-78"/>
              <a:cs typeface="Simplified Arabic" pitchFamily="18" charset="-78"/>
            </a:endParaRPr>
          </a:p>
        </p:txBody>
      </p:sp>
      <p:cxnSp>
        <p:nvCxnSpPr>
          <p:cNvPr id="7" name="رابط كسهم مستقيم 6"/>
          <p:cNvCxnSpPr/>
          <p:nvPr/>
        </p:nvCxnSpPr>
        <p:spPr>
          <a:xfrm flipH="1">
            <a:off x="5148064" y="1772816"/>
            <a:ext cx="2016224" cy="26640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28970" t="44094" r="32049" b="13579"/>
          <a:stretch>
            <a:fillRect/>
          </a:stretch>
        </p:blipFill>
        <p:spPr bwMode="auto">
          <a:xfrm>
            <a:off x="395536" y="3252580"/>
            <a:ext cx="5832648" cy="3560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ربع نص 4"/>
          <p:cNvSpPr txBox="1"/>
          <p:nvPr/>
        </p:nvSpPr>
        <p:spPr>
          <a:xfrm>
            <a:off x="1619672" y="476672"/>
            <a:ext cx="7128792" cy="280076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IQ" b="1" dirty="0" smtClean="0">
                <a:latin typeface="Simplified Arabic" pitchFamily="18" charset="-78"/>
                <a:cs typeface="Simplified Arabic" pitchFamily="18" charset="-78"/>
              </a:rPr>
              <a:t>ومن ثم نجد الكلفة الحدية ويتم ايجاد البنات من الاسف الى الاعلى وكما </a:t>
            </a:r>
            <a:r>
              <a:rPr lang="ar-IQ" b="1" dirty="0" err="1" smtClean="0">
                <a:latin typeface="Simplified Arabic" pitchFamily="18" charset="-78"/>
                <a:cs typeface="Simplified Arabic" pitchFamily="18" charset="-78"/>
              </a:rPr>
              <a:t>يلي :</a:t>
            </a:r>
            <a:endParaRPr lang="ar-IQ" b="1" dirty="0" smtClean="0">
              <a:latin typeface="Simplified Arabic" pitchFamily="18" charset="-78"/>
              <a:cs typeface="Simplified Arabic" pitchFamily="18" charset="-78"/>
            </a:endParaRPr>
          </a:p>
          <a:p>
            <a:endParaRPr lang="ar-IQ" b="1" dirty="0" smtClean="0">
              <a:latin typeface="Simplified Arabic" pitchFamily="18" charset="-78"/>
              <a:cs typeface="Simplified Arabic" pitchFamily="18" charset="-78"/>
            </a:endParaRPr>
          </a:p>
          <a:p>
            <a:r>
              <a:rPr lang="ar-IQ" sz="2000" b="1" dirty="0" err="1" smtClean="0">
                <a:latin typeface="Simplified Arabic" pitchFamily="18" charset="-78"/>
                <a:cs typeface="Simplified Arabic" pitchFamily="18" charset="-78"/>
              </a:rPr>
              <a:t>150-120 </a:t>
            </a:r>
            <a:r>
              <a:rPr lang="ar-IQ" sz="2000" b="1" dirty="0" smtClean="0">
                <a:latin typeface="Simplified Arabic" pitchFamily="18" charset="-78"/>
                <a:cs typeface="Simplified Arabic" pitchFamily="18" charset="-78"/>
              </a:rPr>
              <a:t>= 30 </a:t>
            </a:r>
          </a:p>
          <a:p>
            <a:r>
              <a:rPr lang="ar-IQ" sz="2000" b="1" dirty="0" smtClean="0">
                <a:latin typeface="Simplified Arabic" pitchFamily="18" charset="-78"/>
                <a:cs typeface="Simplified Arabic" pitchFamily="18" charset="-78"/>
              </a:rPr>
              <a:t>120-90= 30</a:t>
            </a:r>
          </a:p>
          <a:p>
            <a:r>
              <a:rPr lang="ar-IQ" sz="2000" b="1" dirty="0" err="1" smtClean="0">
                <a:latin typeface="Simplified Arabic" pitchFamily="18" charset="-78"/>
                <a:cs typeface="Simplified Arabic" pitchFamily="18" charset="-78"/>
              </a:rPr>
              <a:t>90-70 </a:t>
            </a:r>
            <a:r>
              <a:rPr lang="ar-IQ" sz="2000" b="1" dirty="0" smtClean="0">
                <a:latin typeface="Simplified Arabic" pitchFamily="18" charset="-78"/>
                <a:cs typeface="Simplified Arabic" pitchFamily="18" charset="-78"/>
              </a:rPr>
              <a:t>= 20</a:t>
            </a:r>
          </a:p>
          <a:p>
            <a:r>
              <a:rPr lang="ar-IQ" sz="2000" b="1" dirty="0" err="1" smtClean="0">
                <a:latin typeface="Simplified Arabic" pitchFamily="18" charset="-78"/>
                <a:cs typeface="Simplified Arabic" pitchFamily="18" charset="-78"/>
              </a:rPr>
              <a:t>70-55 </a:t>
            </a:r>
            <a:r>
              <a:rPr lang="ar-IQ" sz="2000" b="1" dirty="0" smtClean="0">
                <a:latin typeface="Simplified Arabic" pitchFamily="18" charset="-78"/>
                <a:cs typeface="Simplified Arabic" pitchFamily="18" charset="-78"/>
              </a:rPr>
              <a:t>= 15</a:t>
            </a:r>
          </a:p>
          <a:p>
            <a:r>
              <a:rPr lang="ar-IQ" sz="2000" b="1" dirty="0" err="1" smtClean="0">
                <a:latin typeface="Simplified Arabic" pitchFamily="18" charset="-78"/>
                <a:cs typeface="Simplified Arabic" pitchFamily="18" charset="-78"/>
              </a:rPr>
              <a:t>55-40 </a:t>
            </a:r>
            <a:r>
              <a:rPr lang="ar-IQ" sz="2000" b="1" dirty="0" smtClean="0">
                <a:latin typeface="Simplified Arabic" pitchFamily="18" charset="-78"/>
                <a:cs typeface="Simplified Arabic" pitchFamily="18" charset="-78"/>
              </a:rPr>
              <a:t>= 15</a:t>
            </a:r>
          </a:p>
          <a:p>
            <a:r>
              <a:rPr lang="ar-IQ" sz="2000" b="1" dirty="0" err="1" smtClean="0">
                <a:latin typeface="Simplified Arabic" pitchFamily="18" charset="-78"/>
                <a:cs typeface="Simplified Arabic" pitchFamily="18" charset="-78"/>
              </a:rPr>
              <a:t>40-30 </a:t>
            </a:r>
            <a:r>
              <a:rPr lang="ar-IQ" sz="2000" b="1" dirty="0" smtClean="0">
                <a:latin typeface="Simplified Arabic" pitchFamily="18" charset="-78"/>
                <a:cs typeface="Simplified Arabic" pitchFamily="18" charset="-78"/>
              </a:rPr>
              <a:t>= 10 </a:t>
            </a:r>
          </a:p>
          <a:p>
            <a:r>
              <a:rPr lang="ar-IQ" sz="2000" b="1" dirty="0" err="1" smtClean="0">
                <a:latin typeface="Simplified Arabic" pitchFamily="18" charset="-78"/>
                <a:cs typeface="Simplified Arabic" pitchFamily="18" charset="-78"/>
              </a:rPr>
              <a:t>30-18 </a:t>
            </a:r>
            <a:r>
              <a:rPr lang="ar-IQ" sz="2000" b="1" dirty="0" smtClean="0">
                <a:latin typeface="Simplified Arabic" pitchFamily="18" charset="-78"/>
                <a:cs typeface="Simplified Arabic" pitchFamily="18" charset="-78"/>
              </a:rPr>
              <a:t>=12</a:t>
            </a:r>
            <a:endParaRPr lang="ar-IQ" sz="2400" b="1" dirty="0">
              <a:latin typeface="Simplified Arabic" pitchFamily="18" charset="-78"/>
              <a:cs typeface="Simplified Arabic" pitchFamily="18" charset="-78"/>
            </a:endParaRPr>
          </a:p>
        </p:txBody>
      </p:sp>
      <p:cxnSp>
        <p:nvCxnSpPr>
          <p:cNvPr id="6" name="رابط كسهم مستقيم 5"/>
          <p:cNvCxnSpPr/>
          <p:nvPr/>
        </p:nvCxnSpPr>
        <p:spPr>
          <a:xfrm flipH="1">
            <a:off x="5868144" y="2420888"/>
            <a:ext cx="432048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قوس كبير أيسر 12"/>
          <p:cNvSpPr/>
          <p:nvPr/>
        </p:nvSpPr>
        <p:spPr>
          <a:xfrm>
            <a:off x="6444208" y="1268760"/>
            <a:ext cx="648072" cy="1656184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4" name="قوس كبير أيسر 13"/>
          <p:cNvSpPr/>
          <p:nvPr/>
        </p:nvSpPr>
        <p:spPr>
          <a:xfrm flipH="1">
            <a:off x="5868144" y="4581128"/>
            <a:ext cx="800472" cy="2016224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29451" t="44094" r="26756" b="13579"/>
          <a:stretch>
            <a:fillRect/>
          </a:stretch>
        </p:blipFill>
        <p:spPr bwMode="auto">
          <a:xfrm>
            <a:off x="323528" y="3297204"/>
            <a:ext cx="6552728" cy="3560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مربع نص 5"/>
          <p:cNvSpPr txBox="1"/>
          <p:nvPr/>
        </p:nvSpPr>
        <p:spPr>
          <a:xfrm>
            <a:off x="1619672" y="476672"/>
            <a:ext cx="7128792" cy="25853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IQ" b="1" dirty="0" err="1" smtClean="0">
                <a:latin typeface="Simplified Arabic" pitchFamily="18" charset="-78"/>
                <a:cs typeface="Simplified Arabic" pitchFamily="18" charset="-78"/>
              </a:rPr>
              <a:t>واخيرا</a:t>
            </a:r>
            <a:r>
              <a:rPr lang="ar-IQ" b="1" dirty="0" smtClean="0">
                <a:latin typeface="Simplified Arabic" pitchFamily="18" charset="-78"/>
                <a:cs typeface="Simplified Arabic" pitchFamily="18" charset="-78"/>
              </a:rPr>
              <a:t> يتم احتساب الربح و كما يلي </a:t>
            </a:r>
          </a:p>
          <a:p>
            <a:endParaRPr lang="ar-IQ" sz="2400" b="1" dirty="0" smtClean="0">
              <a:latin typeface="Simplified Arabic" pitchFamily="18" charset="-78"/>
              <a:cs typeface="Simplified Arabic" pitchFamily="18" charset="-78"/>
            </a:endParaRPr>
          </a:p>
          <a:p>
            <a:r>
              <a:rPr lang="ar-IQ" sz="2400" b="1" dirty="0" smtClean="0">
                <a:latin typeface="Simplified Arabic" pitchFamily="18" charset="-78"/>
                <a:cs typeface="Simplified Arabic" pitchFamily="18" charset="-78"/>
              </a:rPr>
              <a:t>الايراد </a:t>
            </a:r>
            <a:r>
              <a:rPr lang="ar-IQ" sz="2400" b="1" dirty="0" err="1" smtClean="0">
                <a:latin typeface="Simplified Arabic" pitchFamily="18" charset="-78"/>
                <a:cs typeface="Simplified Arabic" pitchFamily="18" charset="-78"/>
              </a:rPr>
              <a:t>الكلي </a:t>
            </a:r>
            <a:r>
              <a:rPr lang="ar-IQ" sz="2400" b="1" dirty="0" smtClean="0">
                <a:latin typeface="Simplified Arabic" pitchFamily="18" charset="-78"/>
                <a:cs typeface="Simplified Arabic" pitchFamily="18" charset="-78"/>
              </a:rPr>
              <a:t>– الكلفة </a:t>
            </a:r>
            <a:r>
              <a:rPr lang="ar-IQ" sz="2400" b="1" dirty="0" err="1" smtClean="0">
                <a:latin typeface="Simplified Arabic" pitchFamily="18" charset="-78"/>
                <a:cs typeface="Simplified Arabic" pitchFamily="18" charset="-78"/>
              </a:rPr>
              <a:t>الكلية =</a:t>
            </a:r>
            <a:endParaRPr lang="ar-IQ" sz="2400" b="1" dirty="0" smtClean="0">
              <a:latin typeface="Simplified Arabic" pitchFamily="18" charset="-78"/>
              <a:cs typeface="Simplified Arabic" pitchFamily="18" charset="-78"/>
            </a:endParaRPr>
          </a:p>
          <a:p>
            <a:r>
              <a:rPr lang="ar-IQ" sz="2400" b="1" dirty="0" smtClean="0">
                <a:latin typeface="Simplified Arabic" pitchFamily="18" charset="-78"/>
                <a:cs typeface="Simplified Arabic" pitchFamily="18" charset="-78"/>
              </a:rPr>
              <a:t>20-18=2</a:t>
            </a:r>
          </a:p>
          <a:p>
            <a:r>
              <a:rPr lang="ar-IQ" sz="2400" b="1" dirty="0" smtClean="0">
                <a:latin typeface="Simplified Arabic" pitchFamily="18" charset="-78"/>
                <a:cs typeface="Simplified Arabic" pitchFamily="18" charset="-78"/>
              </a:rPr>
              <a:t>40-30=10</a:t>
            </a:r>
          </a:p>
          <a:p>
            <a:r>
              <a:rPr lang="ar-IQ" sz="2400" b="1" dirty="0" smtClean="0">
                <a:latin typeface="Simplified Arabic" pitchFamily="18" charset="-78"/>
                <a:cs typeface="Simplified Arabic" pitchFamily="18" charset="-78"/>
              </a:rPr>
              <a:t>60-40=20</a:t>
            </a:r>
          </a:p>
          <a:p>
            <a:r>
              <a:rPr lang="ar-IQ" sz="2400" b="1" dirty="0" smtClean="0">
                <a:latin typeface="Simplified Arabic" pitchFamily="18" charset="-78"/>
                <a:cs typeface="Simplified Arabic" pitchFamily="18" charset="-78"/>
              </a:rPr>
              <a:t>80-55=25</a:t>
            </a:r>
            <a:endParaRPr lang="ar-IQ" sz="2400" b="1" dirty="0">
              <a:latin typeface="Simplified Arabic" pitchFamily="18" charset="-78"/>
              <a:cs typeface="Simplified Arabic" pitchFamily="18" charset="-78"/>
            </a:endParaRPr>
          </a:p>
        </p:txBody>
      </p:sp>
      <p:cxnSp>
        <p:nvCxnSpPr>
          <p:cNvPr id="7" name="رابط كسهم مستقيم 6"/>
          <p:cNvCxnSpPr/>
          <p:nvPr/>
        </p:nvCxnSpPr>
        <p:spPr>
          <a:xfrm flipH="1">
            <a:off x="6300192" y="2420888"/>
            <a:ext cx="216024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قوس كبير أيسر 7"/>
          <p:cNvSpPr/>
          <p:nvPr/>
        </p:nvSpPr>
        <p:spPr>
          <a:xfrm>
            <a:off x="6444208" y="1268760"/>
            <a:ext cx="648072" cy="1656184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724128" y="476672"/>
            <a:ext cx="2952328" cy="64807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5" name="مستطيل 4"/>
          <p:cNvSpPr/>
          <p:nvPr/>
        </p:nvSpPr>
        <p:spPr>
          <a:xfrm>
            <a:off x="395536" y="332656"/>
            <a:ext cx="8280920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r-IQ" sz="9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itchFamily="18" charset="-78"/>
              <a:cs typeface="PT Bold Heading" pitchFamily="2" charset="-78"/>
            </a:endParaRPr>
          </a:p>
          <a:p>
            <a:r>
              <a:rPr lang="ar-IQ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PT Bold Heading" pitchFamily="2" charset="-78"/>
              </a:rPr>
              <a:t>تكاليف </a:t>
            </a:r>
            <a:r>
              <a:rPr lang="ar-IQ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PT Bold Heading" pitchFamily="2" charset="-78"/>
              </a:rPr>
              <a:t>الإنتاج :</a:t>
            </a:r>
            <a:endParaRPr lang="ar-IQ" sz="3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itchFamily="18" charset="-78"/>
              <a:cs typeface="PT Bold Heading" pitchFamily="2" charset="-78"/>
            </a:endParaRPr>
          </a:p>
          <a:p>
            <a:endParaRPr lang="ar-IQ" sz="3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itchFamily="18" charset="-78"/>
              <a:cs typeface="PT Bold Heading" pitchFamily="2" charset="-78"/>
            </a:endParaRPr>
          </a:p>
          <a:p>
            <a:pPr algn="just"/>
            <a:r>
              <a:rPr lang="ar-IQ" sz="2400" b="1" dirty="0" smtClean="0">
                <a:latin typeface="Simplified Arabic" pitchFamily="18" charset="-78"/>
                <a:cs typeface="Simplified Arabic" pitchFamily="18" charset="-78"/>
              </a:rPr>
              <a:t>   تعتبر مسألة خفض كلفة الإنتاج مع المحافظة على النوعية المطلوبة لأجل تحقيق العوائد لأية منشأة </a:t>
            </a:r>
            <a:r>
              <a:rPr lang="ar-IQ" sz="2400" b="1" dirty="0" err="1" smtClean="0">
                <a:latin typeface="Simplified Arabic" pitchFamily="18" charset="-78"/>
                <a:cs typeface="Simplified Arabic" pitchFamily="18" charset="-78"/>
              </a:rPr>
              <a:t>صناعية .</a:t>
            </a:r>
            <a:r>
              <a:rPr lang="ar-IQ" sz="2400" b="1" dirty="0" smtClean="0">
                <a:latin typeface="Simplified Arabic" pitchFamily="18" charset="-78"/>
                <a:cs typeface="Simplified Arabic" pitchFamily="18" charset="-78"/>
              </a:rPr>
              <a:t> وإن أسباب ارتفاع كلفة المنتجات متعددة ومتداخلة فيما بينها ومن </a:t>
            </a:r>
            <a:r>
              <a:rPr lang="ar-IQ" sz="2400" b="1" dirty="0" err="1" smtClean="0">
                <a:latin typeface="Simplified Arabic" pitchFamily="18" charset="-78"/>
                <a:cs typeface="Simplified Arabic" pitchFamily="18" charset="-78"/>
              </a:rPr>
              <a:t>اهمها :-</a:t>
            </a:r>
            <a:endParaRPr lang="ar-IQ" sz="24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marL="365125" indent="-365125" algn="just"/>
            <a:r>
              <a:rPr lang="ar-IQ" sz="2400" b="1" dirty="0" smtClean="0">
                <a:latin typeface="Simplified Arabic" pitchFamily="18" charset="-78"/>
                <a:cs typeface="Simplified Arabic" pitchFamily="18" charset="-78"/>
              </a:rPr>
              <a:t>1- </a:t>
            </a:r>
            <a:r>
              <a:rPr lang="ar-IQ" sz="2400" b="1" dirty="0" err="1" smtClean="0">
                <a:latin typeface="Simplified Arabic" pitchFamily="18" charset="-78"/>
                <a:cs typeface="Simplified Arabic" pitchFamily="18" charset="-78"/>
              </a:rPr>
              <a:t>الإرتفاع</a:t>
            </a:r>
            <a:r>
              <a:rPr lang="ar-IQ" sz="2400" b="1" dirty="0" smtClean="0">
                <a:latin typeface="Simplified Arabic" pitchFamily="18" charset="-78"/>
                <a:cs typeface="Simplified Arabic" pitchFamily="18" charset="-78"/>
              </a:rPr>
              <a:t> الدائم لأسعار مختلف المواد الأولية والتكميلية اللازمة للإنتاج إضافة إلى </a:t>
            </a:r>
            <a:r>
              <a:rPr lang="ar-IQ" sz="2400" b="1" dirty="0" err="1" smtClean="0">
                <a:latin typeface="Simplified Arabic" pitchFamily="18" charset="-78"/>
                <a:cs typeface="Simplified Arabic" pitchFamily="18" charset="-78"/>
              </a:rPr>
              <a:t>إرتفاع</a:t>
            </a:r>
            <a:r>
              <a:rPr lang="ar-IQ" sz="2400" b="1" dirty="0" smtClean="0">
                <a:latin typeface="Simplified Arabic" pitchFamily="18" charset="-78"/>
                <a:cs typeface="Simplified Arabic" pitchFamily="18" charset="-78"/>
              </a:rPr>
              <a:t> كلف الشحن </a:t>
            </a:r>
            <a:r>
              <a:rPr lang="ar-IQ" sz="2400" b="1" dirty="0" err="1" smtClean="0">
                <a:latin typeface="Simplified Arabic" pitchFamily="18" charset="-78"/>
                <a:cs typeface="Simplified Arabic" pitchFamily="18" charset="-78"/>
              </a:rPr>
              <a:t>والنقل .</a:t>
            </a:r>
            <a:endParaRPr lang="ar-IQ" sz="24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marL="365125" indent="-365125" algn="just"/>
            <a:r>
              <a:rPr lang="ar-IQ" sz="2400" b="1" dirty="0" smtClean="0">
                <a:latin typeface="Simplified Arabic" pitchFamily="18" charset="-78"/>
                <a:cs typeface="Simplified Arabic" pitchFamily="18" charset="-78"/>
              </a:rPr>
              <a:t>2- عدم ربط </a:t>
            </a:r>
            <a:r>
              <a:rPr lang="ar-IQ" sz="2400" b="1" dirty="0" err="1" smtClean="0">
                <a:latin typeface="Simplified Arabic" pitchFamily="18" charset="-78"/>
                <a:cs typeface="Simplified Arabic" pitchFamily="18" charset="-78"/>
              </a:rPr>
              <a:t>الإجور</a:t>
            </a:r>
            <a:r>
              <a:rPr lang="ar-IQ" sz="2400" b="1" dirty="0" smtClean="0">
                <a:latin typeface="Simplified Arabic" pitchFamily="18" charset="-78"/>
                <a:cs typeface="Simplified Arabic" pitchFamily="18" charset="-78"/>
              </a:rPr>
              <a:t> والرواتب المدفوعة مع القيمة </a:t>
            </a:r>
            <a:r>
              <a:rPr lang="ar-IQ" sz="2400" b="1" dirty="0" err="1" smtClean="0">
                <a:latin typeface="Simplified Arabic" pitchFamily="18" charset="-78"/>
                <a:cs typeface="Simplified Arabic" pitchFamily="18" charset="-78"/>
              </a:rPr>
              <a:t>الحقيقية</a:t>
            </a:r>
            <a:r>
              <a:rPr lang="ar-IQ" sz="2400" b="1" dirty="0" smtClean="0">
                <a:latin typeface="Simplified Arabic" pitchFamily="18" charset="-78"/>
                <a:cs typeface="Simplified Arabic" pitchFamily="18" charset="-78"/>
              </a:rPr>
              <a:t> للجهود المبذولة في </a:t>
            </a:r>
            <a:r>
              <a:rPr lang="ar-IQ" sz="2400" b="1" dirty="0" err="1" smtClean="0">
                <a:latin typeface="Simplified Arabic" pitchFamily="18" charset="-78"/>
                <a:cs typeface="Simplified Arabic" pitchFamily="18" charset="-78"/>
              </a:rPr>
              <a:t>العمل .</a:t>
            </a:r>
            <a:endParaRPr lang="ar-IQ" sz="24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marL="365125" indent="-365125" algn="just"/>
            <a:r>
              <a:rPr lang="ar-IQ" sz="2400" b="1" dirty="0" smtClean="0">
                <a:latin typeface="Simplified Arabic" pitchFamily="18" charset="-78"/>
                <a:cs typeface="Simplified Arabic" pitchFamily="18" charset="-78"/>
              </a:rPr>
              <a:t>3- عدم الاهتمام بالسيطرة النوعية المفروضة على الانتاج.</a:t>
            </a:r>
          </a:p>
          <a:p>
            <a:pPr algn="just"/>
            <a:r>
              <a:rPr lang="ar-IQ" sz="2400" b="1" dirty="0" smtClean="0">
                <a:latin typeface="Simplified Arabic" pitchFamily="18" charset="-78"/>
                <a:cs typeface="Simplified Arabic" pitchFamily="18" charset="-78"/>
              </a:rPr>
              <a:t>4- ضعف مستوى الإشراف والسيطرة الفعلية على عمليات الإنتاج.</a:t>
            </a:r>
          </a:p>
          <a:p>
            <a:pPr algn="just"/>
            <a:r>
              <a:rPr lang="ar-IQ" sz="2400" b="1" dirty="0" smtClean="0">
                <a:latin typeface="Simplified Arabic" pitchFamily="18" charset="-78"/>
                <a:cs typeface="Simplified Arabic" pitchFamily="18" charset="-78"/>
              </a:rPr>
              <a:t>5- قلة الأيدي العاملة الماهرة الضرورية لإدارة </a:t>
            </a:r>
            <a:r>
              <a:rPr lang="ar-IQ" sz="2400" b="1" dirty="0" err="1" smtClean="0">
                <a:latin typeface="Simplified Arabic" pitchFamily="18" charset="-78"/>
                <a:cs typeface="Simplified Arabic" pitchFamily="18" charset="-78"/>
              </a:rPr>
              <a:t>المكائن</a:t>
            </a:r>
            <a:r>
              <a:rPr lang="ar-IQ" sz="24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sz="2400" b="1" dirty="0" err="1" smtClean="0">
                <a:latin typeface="Simplified Arabic" pitchFamily="18" charset="-78"/>
                <a:cs typeface="Simplified Arabic" pitchFamily="18" charset="-78"/>
              </a:rPr>
              <a:t>والألات.</a:t>
            </a:r>
            <a:endParaRPr lang="ar-IQ" sz="24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/>
            <a:r>
              <a:rPr lang="ar-IQ" sz="2400" b="1" dirty="0" smtClean="0">
                <a:latin typeface="Simplified Arabic" pitchFamily="18" charset="-78"/>
                <a:cs typeface="Simplified Arabic" pitchFamily="18" charset="-78"/>
              </a:rPr>
              <a:t>6- ضعف التخطيط والتنظيم الصائب على المستويات الإدارية والإنتاجي</a:t>
            </a:r>
            <a:endParaRPr lang="ar-IQ" sz="2400" dirty="0"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13314" name="Picture 2" descr="https://encrypted-tbn1.gstatic.com/images?q=tbn:ANd9GcQRmcxWRXTCDwgyFNDq6fQq_6Qo9NfDQzAn7iVuGpe2NAN6SMW-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76672"/>
            <a:ext cx="1728192" cy="1014502"/>
          </a:xfrm>
          <a:prstGeom prst="rect">
            <a:avLst/>
          </a:prstGeom>
          <a:noFill/>
        </p:spPr>
      </p:pic>
      <p:pic>
        <p:nvPicPr>
          <p:cNvPr id="13316" name="Picture 4" descr="https://encrypted-tbn0.gstatic.com/images?q=tbn:ANd9GcT303clJKKFzWbvPMPbJQbAE7HKI1cZGUy5qgYKraGMU4QPDrEdj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404664"/>
            <a:ext cx="1044716" cy="786562"/>
          </a:xfrm>
          <a:prstGeom prst="rect">
            <a:avLst/>
          </a:prstGeom>
          <a:noFill/>
        </p:spPr>
      </p:pic>
      <p:pic>
        <p:nvPicPr>
          <p:cNvPr id="13318" name="Picture 6" descr="https://encrypted-tbn1.gstatic.com/images?q=tbn:ANd9GcTSq-uyjy-TncGytqIBy59mfXULpEMaoyUBiJA_gSa6mhYhGOe3y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90909"/>
              </a:clrFrom>
              <a:clrTo>
                <a:srgbClr val="09090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908720"/>
            <a:ext cx="827584" cy="619688"/>
          </a:xfrm>
          <a:prstGeom prst="rect">
            <a:avLst/>
          </a:prstGeom>
          <a:noFill/>
        </p:spPr>
      </p:pic>
      <p:pic>
        <p:nvPicPr>
          <p:cNvPr id="13320" name="Picture 8" descr="https://encrypted-tbn3.gstatic.com/images?q=tbn:ANd9GcRiEDOD10tjf4oytjTWV9pdrPPDxl0PEAMj29EToGlu44PDc5E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933056"/>
            <a:ext cx="1623277" cy="1114131"/>
          </a:xfrm>
          <a:prstGeom prst="rect">
            <a:avLst/>
          </a:prstGeom>
          <a:noFill/>
        </p:spPr>
      </p:pic>
      <p:pic>
        <p:nvPicPr>
          <p:cNvPr id="13322" name="Picture 10" descr="https://encrypted-tbn0.gstatic.com/images?q=tbn:ANd9GcT20i58UsVnqZsygExjuHu-zK2szVLYRwONM8pL6CkG8Nh_N8a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507504"/>
            <a:ext cx="1152128" cy="905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24624" t="25103" r="21693" b="8829"/>
          <a:stretch>
            <a:fillRect/>
          </a:stretch>
        </p:blipFill>
        <p:spPr bwMode="auto">
          <a:xfrm>
            <a:off x="683568" y="620688"/>
            <a:ext cx="7920880" cy="5480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مستطيل مستدير الزوايا 9"/>
          <p:cNvSpPr/>
          <p:nvPr/>
        </p:nvSpPr>
        <p:spPr>
          <a:xfrm>
            <a:off x="1347406" y="4126492"/>
            <a:ext cx="6552728" cy="504056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encrypted-tbn3.gstatic.com/images?q=tbn:ANd9GcQcm2h8UYKk81JPEKaRsTesaAeHL5pxLwIDfiQ9EfpWPmq0n-VV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124744"/>
            <a:ext cx="333375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3851920" y="590208"/>
            <a:ext cx="4824536" cy="50405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4" name="مستطيل 3"/>
          <p:cNvSpPr/>
          <p:nvPr/>
        </p:nvSpPr>
        <p:spPr>
          <a:xfrm>
            <a:off x="755576" y="584096"/>
            <a:ext cx="792088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IQ" sz="2400" dirty="0" smtClean="0">
                <a:solidFill>
                  <a:srgbClr val="FFFF00"/>
                </a:solidFill>
                <a:latin typeface="Simplified Arabic" pitchFamily="18" charset="-78"/>
                <a:cs typeface="PT Bold Heading" pitchFamily="2" charset="-78"/>
              </a:rPr>
              <a:t>تقسم التكاليف إلى ثلاثة عناصر </a:t>
            </a:r>
            <a:r>
              <a:rPr lang="ar-IQ" sz="2400" dirty="0" err="1" smtClean="0">
                <a:solidFill>
                  <a:srgbClr val="FFFF00"/>
                </a:solidFill>
                <a:latin typeface="Simplified Arabic" pitchFamily="18" charset="-78"/>
                <a:cs typeface="PT Bold Heading" pitchFamily="2" charset="-78"/>
              </a:rPr>
              <a:t>رئيسية :</a:t>
            </a:r>
            <a:endParaRPr lang="ar-IQ" sz="2400" dirty="0" smtClean="0">
              <a:solidFill>
                <a:srgbClr val="FFFF00"/>
              </a:solidFill>
              <a:latin typeface="Simplified Arabic" pitchFamily="18" charset="-78"/>
              <a:cs typeface="PT Bold Heading" pitchFamily="2" charset="-78"/>
            </a:endParaRPr>
          </a:p>
          <a:p>
            <a:pPr algn="just"/>
            <a:endParaRPr lang="ar-IQ" sz="24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marL="1341438" indent="-1341438" algn="just"/>
            <a:r>
              <a:rPr lang="ar-IQ" sz="2400" b="1" dirty="0" smtClean="0">
                <a:latin typeface="Simplified Arabic" pitchFamily="18" charset="-78"/>
                <a:cs typeface="Simplified Arabic" pitchFamily="18" charset="-78"/>
              </a:rPr>
              <a:t>1- </a:t>
            </a:r>
            <a:r>
              <a:rPr lang="ar-IQ" sz="2400" b="1" u="sng" dirty="0" err="1" smtClean="0">
                <a:latin typeface="Simplified Arabic" pitchFamily="18" charset="-78"/>
                <a:cs typeface="Simplified Arabic" pitchFamily="18" charset="-78"/>
              </a:rPr>
              <a:t>المواد</a:t>
            </a:r>
            <a:r>
              <a:rPr lang="ar-IQ" sz="2400" b="1" dirty="0" err="1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sz="2400" b="1" dirty="0" smtClean="0">
                <a:latin typeface="Simplified Arabic" pitchFamily="18" charset="-78"/>
                <a:cs typeface="Simplified Arabic" pitchFamily="18" charset="-78"/>
              </a:rPr>
              <a:t>: تتضمن كافة المواد الأولية الأساسية والتكميلية التي </a:t>
            </a:r>
            <a:r>
              <a:rPr lang="ar-IQ" sz="2400" b="1" dirty="0" err="1" smtClean="0">
                <a:latin typeface="Simplified Arabic" pitchFamily="18" charset="-78"/>
                <a:cs typeface="Simplified Arabic" pitchFamily="18" charset="-78"/>
              </a:rPr>
              <a:t>يستلزمها</a:t>
            </a:r>
            <a:r>
              <a:rPr lang="ar-IQ" sz="2400" b="1" dirty="0" smtClean="0">
                <a:latin typeface="Simplified Arabic" pitchFamily="18" charset="-78"/>
                <a:cs typeface="Simplified Arabic" pitchFamily="18" charset="-78"/>
              </a:rPr>
              <a:t> المصنع في عمليات الإنتاج ليتم تحويلها إلى سلع </a:t>
            </a:r>
            <a:r>
              <a:rPr lang="ar-IQ" sz="2400" b="1" dirty="0" err="1" smtClean="0">
                <a:latin typeface="Simplified Arabic" pitchFamily="18" charset="-78"/>
                <a:cs typeface="Simplified Arabic" pitchFamily="18" charset="-78"/>
              </a:rPr>
              <a:t>جاهزة </a:t>
            </a:r>
            <a:r>
              <a:rPr lang="ar-IQ" sz="2400" b="1" dirty="0" smtClean="0">
                <a:latin typeface="Simplified Arabic" pitchFamily="18" charset="-78"/>
                <a:cs typeface="Simplified Arabic" pitchFamily="18" charset="-78"/>
              </a:rPr>
              <a:t>، اضافة الى الزيوت والوقود والأدوات الاحتياطية ومواد التعبئة والتغليف التي تستعمل للأغراض </a:t>
            </a:r>
            <a:r>
              <a:rPr lang="ar-IQ" sz="2400" b="1" dirty="0" err="1" smtClean="0">
                <a:latin typeface="Simplified Arabic" pitchFamily="18" charset="-78"/>
                <a:cs typeface="Simplified Arabic" pitchFamily="18" charset="-78"/>
              </a:rPr>
              <a:t>التسويقية .</a:t>
            </a:r>
            <a:endParaRPr lang="ar-IQ" sz="24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marL="1341438" indent="-1341438" algn="just"/>
            <a:endParaRPr lang="ar-IQ" sz="8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marL="1249363" indent="-1249363" algn="just"/>
            <a:r>
              <a:rPr lang="ar-IQ" sz="2400" b="1" dirty="0" smtClean="0">
                <a:latin typeface="Simplified Arabic" pitchFamily="18" charset="-78"/>
                <a:cs typeface="Simplified Arabic" pitchFamily="18" charset="-78"/>
              </a:rPr>
              <a:t>2- </a:t>
            </a:r>
            <a:r>
              <a:rPr lang="ar-IQ" sz="2400" b="1" dirty="0" err="1" smtClean="0">
                <a:latin typeface="Simplified Arabic" pitchFamily="18" charset="-78"/>
                <a:cs typeface="Simplified Arabic" pitchFamily="18" charset="-78"/>
              </a:rPr>
              <a:t>ا</a:t>
            </a:r>
            <a:r>
              <a:rPr lang="ar-IQ" sz="2400" b="1" u="sng" dirty="0" err="1" smtClean="0">
                <a:latin typeface="Simplified Arabic" pitchFamily="18" charset="-78"/>
                <a:cs typeface="Simplified Arabic" pitchFamily="18" charset="-78"/>
              </a:rPr>
              <a:t>لأجور</a:t>
            </a:r>
            <a:r>
              <a:rPr lang="ar-IQ" sz="2400" b="1" dirty="0" err="1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sz="2400" b="1" dirty="0" smtClean="0">
                <a:latin typeface="Simplified Arabic" pitchFamily="18" charset="-78"/>
                <a:cs typeface="Simplified Arabic" pitchFamily="18" charset="-78"/>
              </a:rPr>
              <a:t>: تمثل قيمة قوة العمل المبذولة في عمليات الإنتاج التي يدفع مقابلها للعاملين أجرًا نقديًا لقاء ما يقدمونه من خدمة </a:t>
            </a:r>
            <a:r>
              <a:rPr lang="ar-IQ" sz="2400" b="1" dirty="0" err="1" smtClean="0">
                <a:latin typeface="Simplified Arabic" pitchFamily="18" charset="-78"/>
                <a:cs typeface="Simplified Arabic" pitchFamily="18" charset="-78"/>
              </a:rPr>
              <a:t>بضمنها</a:t>
            </a:r>
            <a:r>
              <a:rPr lang="ar-IQ" sz="2400" b="1" dirty="0" smtClean="0">
                <a:latin typeface="Simplified Arabic" pitchFamily="18" charset="-78"/>
                <a:cs typeface="Simplified Arabic" pitchFamily="18" charset="-78"/>
              </a:rPr>
              <a:t> المزايا العينية كالتأمين الصحي والنقل </a:t>
            </a:r>
            <a:r>
              <a:rPr lang="ar-IQ" sz="2400" b="1" dirty="0" err="1" smtClean="0">
                <a:latin typeface="Simplified Arabic" pitchFamily="18" charset="-78"/>
                <a:cs typeface="Simplified Arabic" pitchFamily="18" charset="-78"/>
              </a:rPr>
              <a:t>وغيرها .</a:t>
            </a:r>
            <a:endParaRPr lang="ar-IQ" sz="24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marL="1249363" indent="-1249363" algn="just"/>
            <a:endParaRPr lang="ar-IQ" sz="8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marL="1341438" indent="-1341438" algn="just"/>
            <a:r>
              <a:rPr lang="ar-IQ" sz="2400" b="1" dirty="0" err="1" smtClean="0">
                <a:latin typeface="Simplified Arabic" pitchFamily="18" charset="-78"/>
                <a:cs typeface="Simplified Arabic" pitchFamily="18" charset="-78"/>
              </a:rPr>
              <a:t>3-</a:t>
            </a:r>
            <a:r>
              <a:rPr lang="ar-IQ" sz="24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sz="2400" b="1" u="sng" dirty="0" smtClean="0">
                <a:latin typeface="Simplified Arabic" pitchFamily="18" charset="-78"/>
                <a:cs typeface="Simplified Arabic" pitchFamily="18" charset="-78"/>
              </a:rPr>
              <a:t>المصروفات</a:t>
            </a:r>
            <a:r>
              <a:rPr lang="en-US" sz="2400" b="1" dirty="0" smtClean="0">
                <a:latin typeface="Simplified Arabic" pitchFamily="18" charset="-78"/>
                <a:cs typeface="Simplified Arabic" pitchFamily="18" charset="-78"/>
              </a:rPr>
              <a:t> : </a:t>
            </a:r>
            <a:r>
              <a:rPr lang="ar-SA" sz="2400" b="1" dirty="0" smtClean="0">
                <a:latin typeface="Simplified Arabic" pitchFamily="18" charset="-78"/>
                <a:cs typeface="Simplified Arabic" pitchFamily="18" charset="-78"/>
              </a:rPr>
              <a:t>تتضمن كافة النفقات التي تتحملها المنشأة الصناعية لأجل الحصول على الخدمات التي تحتاجها عملي</a:t>
            </a:r>
            <a:r>
              <a:rPr lang="ar-IQ" sz="2400" b="1" dirty="0" smtClean="0">
                <a:latin typeface="Simplified Arabic" pitchFamily="18" charset="-78"/>
                <a:cs typeface="Simplified Arabic" pitchFamily="18" charset="-78"/>
              </a:rPr>
              <a:t>ات الانتاج مثل مصاريف الصيانة و الادامة و الاعلان و الاستشارات الفنية اضافة </a:t>
            </a:r>
            <a:r>
              <a:rPr lang="ar-SA" sz="2400" b="1" dirty="0" smtClean="0">
                <a:latin typeface="Simplified Arabic" pitchFamily="18" charset="-78"/>
                <a:cs typeface="Simplified Arabic" pitchFamily="18" charset="-78"/>
              </a:rPr>
              <a:t> إلى </a:t>
            </a:r>
            <a:r>
              <a:rPr lang="ar-SA" sz="2400" b="1" dirty="0" err="1" smtClean="0">
                <a:latin typeface="Simplified Arabic" pitchFamily="18" charset="-78"/>
                <a:cs typeface="Simplified Arabic" pitchFamily="18" charset="-78"/>
              </a:rPr>
              <a:t>إندثارات</a:t>
            </a:r>
            <a:r>
              <a:rPr lang="ar-SA" sz="2400" b="1" dirty="0" smtClean="0">
                <a:latin typeface="Simplified Arabic" pitchFamily="18" charset="-78"/>
                <a:cs typeface="Simplified Arabic" pitchFamily="18" charset="-78"/>
              </a:rPr>
              <a:t> الموجودات الثابتة</a:t>
            </a:r>
            <a:r>
              <a:rPr lang="ar-IQ" sz="2400" b="1" dirty="0" err="1" smtClean="0">
                <a:latin typeface="Simplified Arabic" pitchFamily="18" charset="-78"/>
                <a:cs typeface="Simplified Arabic" pitchFamily="18" charset="-78"/>
              </a:rPr>
              <a:t>.</a:t>
            </a:r>
            <a:endParaRPr lang="ar-IQ" sz="24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marL="990600" indent="-990600" algn="just"/>
            <a:endParaRPr lang="ar-IQ" sz="2400" dirty="0"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763688" y="908720"/>
            <a:ext cx="5112568" cy="6480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pic>
        <p:nvPicPr>
          <p:cNvPr id="16386" name="Picture 2" descr="https://encrypted-tbn1.gstatic.com/images?q=tbn:ANd9GcTGLzUySNd5wWcY7XjvSIxYzZVVkJlshhwu5RJkHoCu7vMuyn1M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276872"/>
            <a:ext cx="4608512" cy="2580767"/>
          </a:xfrm>
          <a:prstGeom prst="rect">
            <a:avLst/>
          </a:prstGeom>
          <a:noFill/>
        </p:spPr>
      </p:pic>
      <p:sp>
        <p:nvSpPr>
          <p:cNvPr id="5" name="مربع نص 4"/>
          <p:cNvSpPr txBox="1"/>
          <p:nvPr/>
        </p:nvSpPr>
        <p:spPr>
          <a:xfrm>
            <a:off x="1763688" y="980728"/>
            <a:ext cx="50405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sz="2800" dirty="0" smtClean="0">
                <a:solidFill>
                  <a:schemeClr val="bg1"/>
                </a:solidFill>
                <a:cs typeface="PT Bold Heading" pitchFamily="2" charset="-78"/>
              </a:rPr>
              <a:t>محاضرة توضيحية عن عوامل الانتاج </a:t>
            </a:r>
            <a:endParaRPr lang="ar-IQ" sz="2800" dirty="0">
              <a:solidFill>
                <a:schemeClr val="bg1"/>
              </a:solidFill>
              <a:cs typeface="PT Bold Heading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2987824" y="548680"/>
            <a:ext cx="5688632" cy="57606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4" name="مستطيل 3"/>
          <p:cNvSpPr/>
          <p:nvPr/>
        </p:nvSpPr>
        <p:spPr>
          <a:xfrm>
            <a:off x="2699792" y="620688"/>
            <a:ext cx="58681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sz="2400" dirty="0" smtClean="0">
                <a:solidFill>
                  <a:srgbClr val="FFFF00"/>
                </a:solidFill>
                <a:latin typeface="Simplified Arabic" pitchFamily="18" charset="-78"/>
                <a:cs typeface="PT Bold Heading" pitchFamily="2" charset="-78"/>
              </a:rPr>
              <a:t>ويتم تصنيف عناصر الإنتاج حسب علاقتها </a:t>
            </a:r>
            <a:r>
              <a:rPr lang="ar-IQ" sz="2400" dirty="0" err="1" smtClean="0">
                <a:solidFill>
                  <a:srgbClr val="FFFF00"/>
                </a:solidFill>
                <a:latin typeface="Simplified Arabic" pitchFamily="18" charset="-78"/>
                <a:cs typeface="PT Bold Heading" pitchFamily="2" charset="-78"/>
              </a:rPr>
              <a:t>مع :</a:t>
            </a:r>
            <a:endParaRPr lang="ar-IQ" sz="2400" dirty="0" smtClean="0">
              <a:solidFill>
                <a:srgbClr val="FFFF00"/>
              </a:solidFill>
              <a:latin typeface="Simplified Arabic" pitchFamily="18" charset="-78"/>
              <a:cs typeface="PT Bold Heading" pitchFamily="2" charset="-78"/>
            </a:endParaRPr>
          </a:p>
          <a:p>
            <a:endParaRPr lang="ar-IQ" sz="2400" b="1" dirty="0" smtClean="0">
              <a:latin typeface="Simplified Arabic" pitchFamily="18" charset="-78"/>
              <a:cs typeface="Simplified Arabic" pitchFamily="18" charset="-78"/>
            </a:endParaRPr>
          </a:p>
          <a:p>
            <a:r>
              <a:rPr lang="ar-IQ" sz="2400" b="1" dirty="0" err="1" smtClean="0">
                <a:latin typeface="Simplified Arabic" pitchFamily="18" charset="-78"/>
                <a:cs typeface="Simplified Arabic" pitchFamily="18" charset="-78"/>
              </a:rPr>
              <a:t>1 </a:t>
            </a:r>
            <a:r>
              <a:rPr lang="ar-IQ" sz="2400" b="1" dirty="0" smtClean="0">
                <a:latin typeface="Simplified Arabic" pitchFamily="18" charset="-78"/>
                <a:cs typeface="Simplified Arabic" pitchFamily="18" charset="-78"/>
              </a:rPr>
              <a:t>- وحدة </a:t>
            </a:r>
            <a:r>
              <a:rPr lang="ar-IQ" sz="2400" b="1" dirty="0" err="1" smtClean="0">
                <a:latin typeface="Simplified Arabic" pitchFamily="18" charset="-78"/>
                <a:cs typeface="Simplified Arabic" pitchFamily="18" charset="-78"/>
              </a:rPr>
              <a:t>الإنتاج </a:t>
            </a:r>
            <a:r>
              <a:rPr lang="ar-IQ" sz="2400" b="1" dirty="0" smtClean="0">
                <a:latin typeface="Simplified Arabic" pitchFamily="18" charset="-78"/>
                <a:cs typeface="Simplified Arabic" pitchFamily="18" charset="-78"/>
              </a:rPr>
              <a:t>: إذ تصنف </a:t>
            </a:r>
            <a:r>
              <a:rPr lang="ar-IQ" sz="2400" b="1" dirty="0" err="1" smtClean="0">
                <a:latin typeface="Simplified Arabic" pitchFamily="18" charset="-78"/>
                <a:cs typeface="Simplified Arabic" pitchFamily="18" charset="-78"/>
              </a:rPr>
              <a:t>إلى :</a:t>
            </a:r>
            <a:endParaRPr lang="ar-IQ" sz="2400" dirty="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115616" y="1916832"/>
            <a:ext cx="7038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ar-IQ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- تكاليف </a:t>
            </a:r>
            <a:r>
              <a:rPr lang="ar-IQ" b="1" dirty="0" err="1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مباشرة </a:t>
            </a:r>
            <a:r>
              <a:rPr lang="ar-IQ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: تتعلق بكافة العناصر الخاصة بالمنتج </a:t>
            </a:r>
            <a:r>
              <a:rPr lang="ar-IQ" b="1" dirty="0" err="1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الواحد .</a:t>
            </a:r>
            <a:endParaRPr lang="ar-IQ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043608" y="2420888"/>
            <a:ext cx="7045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ar-IQ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- تكاليف غير </a:t>
            </a:r>
            <a:r>
              <a:rPr lang="ar-IQ" b="1" dirty="0" err="1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مباشرة </a:t>
            </a:r>
            <a:r>
              <a:rPr lang="ar-IQ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: تتعلق بأكثر من </a:t>
            </a:r>
            <a:r>
              <a:rPr lang="ar-IQ" b="1" dirty="0" err="1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منتج .</a:t>
            </a:r>
            <a:endParaRPr lang="ar-IQ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cxnSp>
        <p:nvCxnSpPr>
          <p:cNvPr id="10" name="رابط مستقيم 9"/>
          <p:cNvCxnSpPr/>
          <p:nvPr/>
        </p:nvCxnSpPr>
        <p:spPr>
          <a:xfrm>
            <a:off x="8388424" y="1772816"/>
            <a:ext cx="0" cy="7920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flipH="1">
            <a:off x="8028384" y="2087136"/>
            <a:ext cx="36004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 flipH="1">
            <a:off x="8028384" y="2564904"/>
            <a:ext cx="36004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مستطيل 14"/>
          <p:cNvSpPr/>
          <p:nvPr/>
        </p:nvSpPr>
        <p:spPr>
          <a:xfrm>
            <a:off x="539552" y="2924944"/>
            <a:ext cx="835191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IQ" sz="2400" b="1" dirty="0" smtClean="0">
                <a:latin typeface="Simplified Arabic" pitchFamily="18" charset="-78"/>
                <a:cs typeface="Simplified Arabic" pitchFamily="18" charset="-78"/>
              </a:rPr>
              <a:t>  2-  حجم </a:t>
            </a:r>
            <a:r>
              <a:rPr lang="ar-IQ" sz="2400" b="1" dirty="0" err="1" smtClean="0">
                <a:latin typeface="Simplified Arabic" pitchFamily="18" charset="-78"/>
                <a:cs typeface="Simplified Arabic" pitchFamily="18" charset="-78"/>
              </a:rPr>
              <a:t>الإنتاج </a:t>
            </a:r>
            <a:r>
              <a:rPr lang="ar-IQ" sz="2400" b="1" dirty="0" smtClean="0">
                <a:latin typeface="Simplified Arabic" pitchFamily="18" charset="-78"/>
                <a:cs typeface="Simplified Arabic" pitchFamily="18" charset="-78"/>
              </a:rPr>
              <a:t>: إذ تصنف </a:t>
            </a:r>
            <a:r>
              <a:rPr lang="ar-IQ" sz="2400" b="1" dirty="0" err="1" smtClean="0">
                <a:latin typeface="Simplified Arabic" pitchFamily="18" charset="-78"/>
                <a:cs typeface="Simplified Arabic" pitchFamily="18" charset="-78"/>
              </a:rPr>
              <a:t>إلى :</a:t>
            </a:r>
            <a:endParaRPr lang="ar-IQ" sz="24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/>
            <a:endParaRPr lang="ar-IQ" b="1" dirty="0" smtClean="0">
              <a:latin typeface="Simplified Arabic" pitchFamily="18" charset="-78"/>
              <a:cs typeface="Simplified Arabic" pitchFamily="18" charset="-78"/>
            </a:endParaRPr>
          </a:p>
          <a:p>
            <a:pPr marL="2057400" indent="-2057400" algn="just"/>
            <a:r>
              <a:rPr lang="ar-IQ" b="1" dirty="0" smtClean="0">
                <a:latin typeface="Simplified Arabic" pitchFamily="18" charset="-78"/>
                <a:cs typeface="Simplified Arabic" pitchFamily="18" charset="-78"/>
              </a:rPr>
              <a:t>          - تكاليف </a:t>
            </a:r>
            <a:r>
              <a:rPr lang="ar-IQ" b="1" dirty="0" err="1" smtClean="0">
                <a:latin typeface="Simplified Arabic" pitchFamily="18" charset="-78"/>
                <a:cs typeface="Simplified Arabic" pitchFamily="18" charset="-78"/>
              </a:rPr>
              <a:t>ثابتة </a:t>
            </a:r>
            <a:r>
              <a:rPr lang="ar-IQ" b="1" dirty="0" smtClean="0">
                <a:latin typeface="Simplified Arabic" pitchFamily="18" charset="-78"/>
                <a:cs typeface="Simplified Arabic" pitchFamily="18" charset="-78"/>
              </a:rPr>
              <a:t>: هي نفقات إيجاد الطاقة الإنتاجية استعدادا للإنتاج و تحسب على اساس زمني ولا    تتغير مع حجم الإنتاج السنوية والمصروفات </a:t>
            </a:r>
            <a:r>
              <a:rPr lang="ar-IQ" b="1" dirty="0" err="1" smtClean="0">
                <a:latin typeface="Simplified Arabic" pitchFamily="18" charset="-78"/>
                <a:cs typeface="Simplified Arabic" pitchFamily="18" charset="-78"/>
              </a:rPr>
              <a:t>الإدارية .</a:t>
            </a:r>
            <a:endParaRPr lang="ar-IQ" b="1" dirty="0" smtClean="0">
              <a:latin typeface="Simplified Arabic" pitchFamily="18" charset="-78"/>
              <a:cs typeface="Simplified Arabic" pitchFamily="18" charset="-78"/>
            </a:endParaRPr>
          </a:p>
          <a:p>
            <a:pPr marL="1166813" indent="-1166813" algn="just"/>
            <a:endParaRPr lang="ar-IQ" b="1" dirty="0" smtClean="0">
              <a:latin typeface="Simplified Arabic" pitchFamily="18" charset="-78"/>
              <a:cs typeface="Simplified Arabic" pitchFamily="18" charset="-78"/>
            </a:endParaRPr>
          </a:p>
          <a:p>
            <a:pPr marL="2057400" indent="-2057400" algn="just"/>
            <a:r>
              <a:rPr lang="ar-IQ" b="1" dirty="0" smtClean="0">
                <a:latin typeface="Simplified Arabic" pitchFamily="18" charset="-78"/>
                <a:cs typeface="Simplified Arabic" pitchFamily="18" charset="-78"/>
              </a:rPr>
              <a:t>           - تكاليف </a:t>
            </a:r>
            <a:r>
              <a:rPr lang="ar-IQ" b="1" dirty="0" err="1" smtClean="0">
                <a:latin typeface="Simplified Arabic" pitchFamily="18" charset="-78"/>
                <a:cs typeface="Simplified Arabic" pitchFamily="18" charset="-78"/>
              </a:rPr>
              <a:t>متغيرة </a:t>
            </a:r>
            <a:r>
              <a:rPr lang="ar-IQ" b="1" dirty="0" smtClean="0">
                <a:latin typeface="Simplified Arabic" pitchFamily="18" charset="-78"/>
                <a:cs typeface="Simplified Arabic" pitchFamily="18" charset="-78"/>
              </a:rPr>
              <a:t>: هي جميع مصاريف استخدام الطاقة الإنتاجية لعمليات الإنتاج والتسويق فهي تتغير مع تغير حجم الإنتاج وتشتمل على قيمة المواد الاولية و المساعدة و التكميلية و اجور العمال الإنتاجيين والنفقات الصناعية والمصاريف التسويقية.</a:t>
            </a:r>
            <a:endParaRPr lang="ar-IQ" dirty="0">
              <a:latin typeface="Simplified Arabic" pitchFamily="18" charset="-78"/>
              <a:cs typeface="Simplified Arabic" pitchFamily="18" charset="-78"/>
            </a:endParaRPr>
          </a:p>
        </p:txBody>
      </p:sp>
      <p:cxnSp>
        <p:nvCxnSpPr>
          <p:cNvPr id="17" name="رابط مستقيم 16"/>
          <p:cNvCxnSpPr/>
          <p:nvPr/>
        </p:nvCxnSpPr>
        <p:spPr>
          <a:xfrm>
            <a:off x="8388424" y="3429000"/>
            <a:ext cx="0" cy="115212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 flipH="1">
            <a:off x="8028384" y="3743320"/>
            <a:ext cx="36004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/>
          <p:nvPr/>
        </p:nvCxnSpPr>
        <p:spPr>
          <a:xfrm flipH="1">
            <a:off x="8028384" y="4581128"/>
            <a:ext cx="36004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1" name="Picture 3" descr="https://encrypted-tbn1.gstatic.com/images?q=tbn:ANd9GcQFT4yCvyPuk2n8uXTcMVuFV7qLv_7WFtLOPAgNtgb6uuMfPdl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2819400" cy="1619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5868144" y="620688"/>
            <a:ext cx="2736304" cy="50405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4" name="مستطيل 3"/>
          <p:cNvSpPr/>
          <p:nvPr/>
        </p:nvSpPr>
        <p:spPr>
          <a:xfrm>
            <a:off x="539552" y="620688"/>
            <a:ext cx="79928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IQ" sz="2800" dirty="0" smtClean="0">
                <a:solidFill>
                  <a:schemeClr val="bg1"/>
                </a:solidFill>
                <a:latin typeface="Simplified Arabic" pitchFamily="18" charset="-78"/>
                <a:cs typeface="PT Bold Heading" pitchFamily="2" charset="-78"/>
              </a:rPr>
              <a:t>2-1 تحليل </a:t>
            </a:r>
            <a:r>
              <a:rPr lang="ar-IQ" sz="2800" dirty="0" err="1" smtClean="0">
                <a:solidFill>
                  <a:schemeClr val="bg1"/>
                </a:solidFill>
                <a:latin typeface="Simplified Arabic" pitchFamily="18" charset="-78"/>
                <a:cs typeface="PT Bold Heading" pitchFamily="2" charset="-78"/>
              </a:rPr>
              <a:t>التعادل :</a:t>
            </a:r>
            <a:endParaRPr lang="ar-IQ" sz="2800" dirty="0" smtClean="0">
              <a:solidFill>
                <a:schemeClr val="bg1"/>
              </a:solidFill>
              <a:latin typeface="Simplified Arabic" pitchFamily="18" charset="-78"/>
              <a:cs typeface="PT Bold Heading" pitchFamily="2" charset="-78"/>
            </a:endParaRPr>
          </a:p>
          <a:p>
            <a:pPr algn="just"/>
            <a:endParaRPr lang="ar-IQ" sz="24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/>
            <a:r>
              <a:rPr lang="ar-IQ" sz="2400" b="1" dirty="0" smtClean="0">
                <a:latin typeface="Simplified Arabic" pitchFamily="18" charset="-78"/>
                <a:cs typeface="Simplified Arabic" pitchFamily="18" charset="-78"/>
              </a:rPr>
              <a:t>تهدف إدارة أي منشأة صناعية إلى تحقيق الاستغلال الأمثل للموارد </a:t>
            </a:r>
            <a:r>
              <a:rPr lang="ar-IQ" sz="2400" b="1" dirty="0" err="1" smtClean="0">
                <a:latin typeface="Simplified Arabic" pitchFamily="18" charset="-78"/>
                <a:cs typeface="Simplified Arabic" pitchFamily="18" charset="-78"/>
              </a:rPr>
              <a:t>المتاحة </a:t>
            </a:r>
            <a:r>
              <a:rPr lang="ar-IQ" sz="2400" b="1" dirty="0" smtClean="0">
                <a:latin typeface="Simplified Arabic" pitchFamily="18" charset="-78"/>
                <a:cs typeface="Simplified Arabic" pitchFamily="18" charset="-78"/>
              </a:rPr>
              <a:t>، ولهذا فهي تسعى الصائبة في مجال الإنتاج والبيع و </a:t>
            </a:r>
            <a:r>
              <a:rPr lang="ar-IQ" sz="2400" b="1" dirty="0" err="1" smtClean="0">
                <a:latin typeface="Simplified Arabic" pitchFamily="18" charset="-78"/>
                <a:cs typeface="Simplified Arabic" pitchFamily="18" charset="-78"/>
              </a:rPr>
              <a:t>الشراء </a:t>
            </a:r>
            <a:r>
              <a:rPr lang="ar-IQ" sz="2400" b="1" dirty="0" smtClean="0">
                <a:latin typeface="Simplified Arabic" pitchFamily="18" charset="-78"/>
                <a:cs typeface="Simplified Arabic" pitchFamily="18" charset="-78"/>
              </a:rPr>
              <a:t>، وبالطريقة التي تحقق </a:t>
            </a:r>
            <a:r>
              <a:rPr lang="ar-IQ" sz="2400" b="1" dirty="0" err="1" smtClean="0">
                <a:latin typeface="Simplified Arabic" pitchFamily="18" charset="-78"/>
                <a:cs typeface="Simplified Arabic" pitchFamily="18" charset="-78"/>
              </a:rPr>
              <a:t>الهدف </a:t>
            </a:r>
            <a:r>
              <a:rPr lang="ar-IQ" sz="2400" b="1" dirty="0" smtClean="0">
                <a:latin typeface="Simplified Arabic" pitchFamily="18" charset="-78"/>
                <a:cs typeface="Simplified Arabic" pitchFamily="18" charset="-78"/>
              </a:rPr>
              <a:t>.وتعد دراسة التكاليف أمرًا في غاية الأهمية بالنسبة لاتخاذ بعض القرارات الإدارية المتعلقة بتخطيط الأرباح أو ما يسمى بتحليل </a:t>
            </a:r>
            <a:r>
              <a:rPr lang="ar-IQ" sz="2400" b="1" dirty="0" err="1" smtClean="0">
                <a:latin typeface="Simplified Arabic" pitchFamily="18" charset="-78"/>
                <a:cs typeface="Simplified Arabic" pitchFamily="18" charset="-78"/>
              </a:rPr>
              <a:t>التعادل .</a:t>
            </a:r>
            <a:r>
              <a:rPr lang="ar-IQ" sz="2400" b="1" dirty="0" smtClean="0">
                <a:latin typeface="Simplified Arabic" pitchFamily="18" charset="-78"/>
                <a:cs typeface="Simplified Arabic" pitchFamily="18" charset="-78"/>
              </a:rPr>
              <a:t> تتحدد نقطة </a:t>
            </a:r>
            <a:r>
              <a:rPr lang="ar-IQ" sz="2400" b="1" dirty="0" err="1" smtClean="0">
                <a:latin typeface="Simplified Arabic" pitchFamily="18" charset="-78"/>
                <a:cs typeface="Simplified Arabic" pitchFamily="18" charset="-78"/>
              </a:rPr>
              <a:t>التعادل </a:t>
            </a:r>
            <a:r>
              <a:rPr lang="ar-IQ" sz="2400" b="1" dirty="0" smtClean="0">
                <a:latin typeface="Simplified Arabic" pitchFamily="18" charset="-78"/>
                <a:cs typeface="Simplified Arabic" pitchFamily="18" charset="-78"/>
              </a:rPr>
              <a:t>( فيما بين الأرباح </a:t>
            </a:r>
            <a:r>
              <a:rPr lang="ar-IQ" sz="2400" b="1" dirty="0" err="1" smtClean="0">
                <a:latin typeface="Simplified Arabic" pitchFamily="18" charset="-78"/>
                <a:cs typeface="Simplified Arabic" pitchFamily="18" charset="-78"/>
              </a:rPr>
              <a:t>والخسائر </a:t>
            </a:r>
            <a:r>
              <a:rPr lang="ar-IQ" sz="2400" b="1" dirty="0" smtClean="0">
                <a:latin typeface="Simplified Arabic" pitchFamily="18" charset="-78"/>
                <a:cs typeface="Simplified Arabic" pitchFamily="18" charset="-78"/>
              </a:rPr>
              <a:t>) من نقطة تقاطع </a:t>
            </a:r>
            <a:r>
              <a:rPr lang="ar-IQ" sz="2400" b="1" dirty="0" err="1" smtClean="0">
                <a:latin typeface="Simplified Arabic" pitchFamily="18" charset="-78"/>
                <a:cs typeface="Simplified Arabic" pitchFamily="18" charset="-78"/>
              </a:rPr>
              <a:t>خط </a:t>
            </a:r>
            <a:r>
              <a:rPr lang="ar-IQ" sz="2400" b="1" dirty="0" smtClean="0">
                <a:latin typeface="Simplified Arabic" pitchFamily="18" charset="-78"/>
                <a:cs typeface="Simplified Arabic" pitchFamily="18" charset="-78"/>
              </a:rPr>
              <a:t>( </a:t>
            </a:r>
            <a:r>
              <a:rPr lang="ar-IQ" sz="2400" b="1" dirty="0" err="1" smtClean="0">
                <a:latin typeface="Simplified Arabic" pitchFamily="18" charset="-78"/>
                <a:cs typeface="Simplified Arabic" pitchFamily="18" charset="-78"/>
              </a:rPr>
              <a:t>منحنى </a:t>
            </a:r>
            <a:r>
              <a:rPr lang="ar-IQ" sz="2400" b="1" dirty="0" smtClean="0">
                <a:latin typeface="Simplified Arabic" pitchFamily="18" charset="-78"/>
                <a:cs typeface="Simplified Arabic" pitchFamily="18" charset="-78"/>
              </a:rPr>
              <a:t>) الكلفة الإجمالية مع </a:t>
            </a:r>
            <a:r>
              <a:rPr lang="ar-IQ" sz="2400" b="1" dirty="0" err="1" smtClean="0">
                <a:latin typeface="Simplified Arabic" pitchFamily="18" charset="-78"/>
                <a:cs typeface="Simplified Arabic" pitchFamily="18" charset="-78"/>
              </a:rPr>
              <a:t>خط </a:t>
            </a:r>
            <a:r>
              <a:rPr lang="ar-IQ" sz="2400" b="1" dirty="0" smtClean="0">
                <a:latin typeface="Simplified Arabic" pitchFamily="18" charset="-78"/>
                <a:cs typeface="Simplified Arabic" pitchFamily="18" charset="-78"/>
              </a:rPr>
              <a:t>(منحنى) الإيراد </a:t>
            </a:r>
            <a:r>
              <a:rPr lang="ar-IQ" sz="2400" b="1" dirty="0" err="1" smtClean="0">
                <a:latin typeface="Simplified Arabic" pitchFamily="18" charset="-78"/>
                <a:cs typeface="Simplified Arabic" pitchFamily="18" charset="-78"/>
              </a:rPr>
              <a:t>الكلي .</a:t>
            </a:r>
            <a:r>
              <a:rPr lang="ar-IQ" sz="2400" b="1" dirty="0" smtClean="0">
                <a:latin typeface="Simplified Arabic" pitchFamily="18" charset="-78"/>
                <a:cs typeface="Simplified Arabic" pitchFamily="18" charset="-78"/>
              </a:rPr>
              <a:t> وكما مبين في الشكل </a:t>
            </a:r>
            <a:r>
              <a:rPr lang="ar-IQ" sz="2400" b="1" dirty="0" err="1" smtClean="0">
                <a:latin typeface="Simplified Arabic" pitchFamily="18" charset="-78"/>
                <a:cs typeface="Simplified Arabic" pitchFamily="18" charset="-78"/>
              </a:rPr>
              <a:t>التالي:</a:t>
            </a:r>
            <a:r>
              <a:rPr lang="ar-IQ" sz="24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endParaRPr lang="ar-IQ" sz="2400" dirty="0"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18436" name="Picture 4" descr="https://encrypted-tbn1.gstatic.com/images?q=tbn:ANd9GcS8nwPC_kb-7wdKpo6g8Xa183PdiaV-kXQe0xpU_Kvk8s7VLunmG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861048"/>
            <a:ext cx="2286000" cy="2000250"/>
          </a:xfrm>
          <a:prstGeom prst="rect">
            <a:avLst/>
          </a:prstGeom>
          <a:noFill/>
        </p:spPr>
      </p:pic>
      <p:pic>
        <p:nvPicPr>
          <p:cNvPr id="18440" name="Picture 8" descr="https://encrypted-tbn1.gstatic.com/images?q=tbn:ANd9GcSQjdLkOWczuVepG2C2XXsI5tgjMfA3Lzbnxus1_JRdsQCFJSS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861048"/>
            <a:ext cx="2247900" cy="1966342"/>
          </a:xfrm>
          <a:prstGeom prst="rect">
            <a:avLst/>
          </a:prstGeom>
          <a:noFill/>
        </p:spPr>
      </p:pic>
      <p:pic>
        <p:nvPicPr>
          <p:cNvPr id="18442" name="Picture 10" descr="https://encrypted-tbn2.gstatic.com/images?q=tbn:ANd9GcQqpkiLoB9lZ_6RpLa49sMx3plnFgW7m6Dw4Vvpb_qzIaCQGBs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861048"/>
            <a:ext cx="2590800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6838" t="39000" r="29722" b="12766"/>
          <a:stretch>
            <a:fillRect/>
          </a:stretch>
        </p:blipFill>
        <p:spPr bwMode="auto">
          <a:xfrm>
            <a:off x="395537" y="404664"/>
            <a:ext cx="8352928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شكل بيضاوي 4"/>
          <p:cNvSpPr/>
          <p:nvPr/>
        </p:nvSpPr>
        <p:spPr>
          <a:xfrm>
            <a:off x="2555776" y="2060848"/>
            <a:ext cx="2088232" cy="20882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95536" y="620688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IQ" sz="2000" b="1" dirty="0" err="1" smtClean="0">
                <a:latin typeface="Simplified Arabic" pitchFamily="18" charset="-78"/>
                <a:cs typeface="Simplified Arabic" pitchFamily="18" charset="-78"/>
              </a:rPr>
              <a:t>مثال </a:t>
            </a:r>
            <a:r>
              <a:rPr lang="ar-IQ" sz="2000" b="1" dirty="0" smtClean="0">
                <a:latin typeface="Simplified Arabic" pitchFamily="18" charset="-78"/>
                <a:cs typeface="Simplified Arabic" pitchFamily="18" charset="-78"/>
              </a:rPr>
              <a:t>(2</a:t>
            </a:r>
            <a:r>
              <a:rPr lang="ar-IQ" sz="2000" b="1" dirty="0" err="1" smtClean="0">
                <a:latin typeface="Simplified Arabic" pitchFamily="18" charset="-78"/>
                <a:cs typeface="Simplified Arabic" pitchFamily="18" charset="-78"/>
              </a:rPr>
              <a:t>)</a:t>
            </a:r>
            <a:r>
              <a:rPr lang="ar-IQ" sz="20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</a:p>
          <a:p>
            <a:pPr algn="just"/>
            <a:r>
              <a:rPr lang="ar-IQ" sz="2000" b="1" dirty="0" smtClean="0">
                <a:latin typeface="Simplified Arabic" pitchFamily="18" charset="-78"/>
                <a:cs typeface="Simplified Arabic" pitchFamily="18" charset="-78"/>
              </a:rPr>
              <a:t>في أحد المصانع </a:t>
            </a:r>
            <a:r>
              <a:rPr lang="ar-IQ" sz="2000" b="1" dirty="0" err="1" smtClean="0">
                <a:latin typeface="Simplified Arabic" pitchFamily="18" charset="-78"/>
                <a:cs typeface="Simplified Arabic" pitchFamily="18" charset="-78"/>
              </a:rPr>
              <a:t>أستغلت</a:t>
            </a:r>
            <a:r>
              <a:rPr lang="ar-IQ" sz="2000" b="1" dirty="0" smtClean="0">
                <a:latin typeface="Simplified Arabic" pitchFamily="18" charset="-78"/>
                <a:cs typeface="Simplified Arabic" pitchFamily="18" charset="-78"/>
              </a:rPr>
              <a:t> طاقة </a:t>
            </a:r>
            <a:r>
              <a:rPr lang="ar-IQ" sz="2000" b="1" dirty="0" err="1" smtClean="0">
                <a:latin typeface="Simplified Arabic" pitchFamily="18" charset="-78"/>
                <a:cs typeface="Simplified Arabic" pitchFamily="18" charset="-78"/>
              </a:rPr>
              <a:t>المكائن</a:t>
            </a:r>
            <a:r>
              <a:rPr lang="ar-IQ" sz="2000" b="1" dirty="0" smtClean="0">
                <a:latin typeface="Simplified Arabic" pitchFamily="18" charset="-78"/>
                <a:cs typeface="Simplified Arabic" pitchFamily="18" charset="-78"/>
              </a:rPr>
              <a:t> والمعدات الإنتاجية بحدود </a:t>
            </a:r>
            <a:r>
              <a:rPr lang="ar-IQ" sz="2000" b="1" dirty="0" err="1" smtClean="0">
                <a:latin typeface="Simplified Arabic" pitchFamily="18" charset="-78"/>
                <a:cs typeface="Simplified Arabic" pitchFamily="18" charset="-78"/>
              </a:rPr>
              <a:t>70 </a:t>
            </a:r>
            <a:r>
              <a:rPr lang="ar-IQ" sz="2000" b="1" dirty="0" smtClean="0">
                <a:latin typeface="Simplified Arabic" pitchFamily="18" charset="-78"/>
                <a:cs typeface="Simplified Arabic" pitchFamily="18" charset="-78"/>
              </a:rPr>
              <a:t>%وبلغت قيمة صافي المبيعات الشهرية المنتجة 7000 دينار وقد صرفت المبالغ التالية(بالدينار) في العمليات </a:t>
            </a:r>
            <a:r>
              <a:rPr lang="ar-IQ" sz="2000" b="1" dirty="0" err="1" smtClean="0">
                <a:latin typeface="Simplified Arabic" pitchFamily="18" charset="-78"/>
                <a:cs typeface="Simplified Arabic" pitchFamily="18" charset="-78"/>
              </a:rPr>
              <a:t>التشغيلية </a:t>
            </a:r>
            <a:r>
              <a:rPr lang="ar-IQ" sz="2000" b="1" dirty="0" smtClean="0">
                <a:latin typeface="Simplified Arabic" pitchFamily="18" charset="-78"/>
                <a:cs typeface="Simplified Arabic" pitchFamily="18" charset="-78"/>
              </a:rPr>
              <a:t>: مواد أولية </a:t>
            </a:r>
            <a:r>
              <a:rPr lang="ar-IQ" sz="2000" b="1" dirty="0" err="1" smtClean="0">
                <a:latin typeface="Simplified Arabic" pitchFamily="18" charset="-78"/>
                <a:cs typeface="Simplified Arabic" pitchFamily="18" charset="-78"/>
              </a:rPr>
              <a:t>2500 </a:t>
            </a:r>
            <a:r>
              <a:rPr lang="ar-IQ" sz="2000" b="1" dirty="0" smtClean="0">
                <a:latin typeface="Simplified Arabic" pitchFamily="18" charset="-78"/>
                <a:cs typeface="Simplified Arabic" pitchFamily="18" charset="-78"/>
              </a:rPr>
              <a:t>، </a:t>
            </a:r>
            <a:r>
              <a:rPr lang="ar-IQ" sz="2000" b="1" dirty="0" err="1" smtClean="0">
                <a:latin typeface="Simplified Arabic" pitchFamily="18" charset="-78"/>
                <a:cs typeface="Simplified Arabic" pitchFamily="18" charset="-78"/>
              </a:rPr>
              <a:t>إجور</a:t>
            </a:r>
            <a:r>
              <a:rPr lang="ar-IQ" sz="2000" b="1" dirty="0" smtClean="0">
                <a:latin typeface="Simplified Arabic" pitchFamily="18" charset="-78"/>
                <a:cs typeface="Simplified Arabic" pitchFamily="18" charset="-78"/>
              </a:rPr>
              <a:t> مباشرة </a:t>
            </a:r>
            <a:r>
              <a:rPr lang="ar-IQ" sz="2000" b="1" dirty="0" err="1" smtClean="0">
                <a:latin typeface="Simplified Arabic" pitchFamily="18" charset="-78"/>
                <a:cs typeface="Simplified Arabic" pitchFamily="18" charset="-78"/>
              </a:rPr>
              <a:t>750 </a:t>
            </a:r>
            <a:r>
              <a:rPr lang="ar-IQ" sz="2000" b="1" dirty="0" smtClean="0">
                <a:latin typeface="Simplified Arabic" pitchFamily="18" charset="-78"/>
                <a:cs typeface="Simplified Arabic" pitchFamily="18" charset="-78"/>
              </a:rPr>
              <a:t>، أقساط التأمين </a:t>
            </a:r>
            <a:r>
              <a:rPr lang="ar-IQ" sz="2000" b="1" dirty="0" err="1" smtClean="0">
                <a:latin typeface="Simplified Arabic" pitchFamily="18" charset="-78"/>
                <a:cs typeface="Simplified Arabic" pitchFamily="18" charset="-78"/>
              </a:rPr>
              <a:t>320 </a:t>
            </a:r>
            <a:r>
              <a:rPr lang="ar-IQ" sz="2000" b="1" dirty="0" smtClean="0">
                <a:latin typeface="Simplified Arabic" pitchFamily="18" charset="-78"/>
                <a:cs typeface="Simplified Arabic" pitchFamily="18" charset="-78"/>
              </a:rPr>
              <a:t>، فوائد القروض </a:t>
            </a:r>
            <a:r>
              <a:rPr lang="ar-IQ" sz="2000" b="1" dirty="0" err="1" smtClean="0">
                <a:latin typeface="Simplified Arabic" pitchFamily="18" charset="-78"/>
                <a:cs typeface="Simplified Arabic" pitchFamily="18" charset="-78"/>
              </a:rPr>
              <a:t>250 </a:t>
            </a:r>
            <a:r>
              <a:rPr lang="ar-IQ" sz="2000" b="1" dirty="0" smtClean="0">
                <a:latin typeface="Simplified Arabic" pitchFamily="18" charset="-78"/>
                <a:cs typeface="Simplified Arabic" pitchFamily="18" charset="-78"/>
              </a:rPr>
              <a:t>، </a:t>
            </a:r>
            <a:r>
              <a:rPr lang="ar-IQ" sz="2000" b="1" dirty="0" err="1" smtClean="0">
                <a:latin typeface="Simplified Arabic" pitchFamily="18" charset="-78"/>
                <a:cs typeface="Simplified Arabic" pitchFamily="18" charset="-78"/>
              </a:rPr>
              <a:t>الرواتب.</a:t>
            </a:r>
            <a:r>
              <a:rPr lang="ar-IQ" sz="20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sz="2000" b="1" dirty="0" err="1" smtClean="0">
                <a:latin typeface="Simplified Arabic" pitchFamily="18" charset="-78"/>
                <a:cs typeface="Simplified Arabic" pitchFamily="18" charset="-78"/>
              </a:rPr>
              <a:t>500 </a:t>
            </a:r>
            <a:r>
              <a:rPr lang="ar-IQ" sz="2000" b="1" dirty="0" smtClean="0">
                <a:latin typeface="Simplified Arabic" pitchFamily="18" charset="-78"/>
                <a:cs typeface="Simplified Arabic" pitchFamily="18" charset="-78"/>
              </a:rPr>
              <a:t>، مصروفات إدارية </a:t>
            </a:r>
            <a:r>
              <a:rPr lang="ar-IQ" sz="2000" b="1" dirty="0" err="1" smtClean="0">
                <a:latin typeface="Simplified Arabic" pitchFamily="18" charset="-78"/>
                <a:cs typeface="Simplified Arabic" pitchFamily="18" charset="-78"/>
              </a:rPr>
              <a:t>230 </a:t>
            </a:r>
            <a:r>
              <a:rPr lang="ar-IQ" sz="2000" b="1" dirty="0" smtClean="0">
                <a:latin typeface="Simplified Arabic" pitchFamily="18" charset="-78"/>
                <a:cs typeface="Simplified Arabic" pitchFamily="18" charset="-78"/>
              </a:rPr>
              <a:t>،</a:t>
            </a:r>
            <a:r>
              <a:rPr lang="ar-IQ" sz="2000" b="1" dirty="0" err="1" smtClean="0">
                <a:latin typeface="Simplified Arabic" pitchFamily="18" charset="-78"/>
                <a:cs typeface="Simplified Arabic" pitchFamily="18" charset="-78"/>
              </a:rPr>
              <a:t>إندثارات</a:t>
            </a:r>
            <a:r>
              <a:rPr lang="ar-IQ" sz="20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sz="2000" b="1" dirty="0" err="1" smtClean="0">
                <a:latin typeface="Simplified Arabic" pitchFamily="18" charset="-78"/>
                <a:cs typeface="Simplified Arabic" pitchFamily="18" charset="-78"/>
              </a:rPr>
              <a:t>200 </a:t>
            </a:r>
            <a:r>
              <a:rPr lang="ar-IQ" sz="2000" b="1" dirty="0" smtClean="0">
                <a:latin typeface="Simplified Arabic" pitchFamily="18" charset="-78"/>
                <a:cs typeface="Simplified Arabic" pitchFamily="18" charset="-78"/>
              </a:rPr>
              <a:t>، نفقات صناعية </a:t>
            </a:r>
            <a:r>
              <a:rPr lang="ar-IQ" sz="2000" b="1" dirty="0" err="1" smtClean="0">
                <a:latin typeface="Simplified Arabic" pitchFamily="18" charset="-78"/>
                <a:cs typeface="Simplified Arabic" pitchFamily="18" charset="-78"/>
              </a:rPr>
              <a:t>150 </a:t>
            </a:r>
            <a:r>
              <a:rPr lang="ar-IQ" sz="2000" b="1" dirty="0" smtClean="0">
                <a:latin typeface="Simplified Arabic" pitchFamily="18" charset="-78"/>
                <a:cs typeface="Simplified Arabic" pitchFamily="18" charset="-78"/>
              </a:rPr>
              <a:t>، مصاريف التسويق 100.</a:t>
            </a:r>
          </a:p>
          <a:p>
            <a:pPr algn="just"/>
            <a:r>
              <a:rPr lang="ar-IQ" sz="2000" b="1" dirty="0" smtClean="0">
                <a:latin typeface="Simplified Arabic" pitchFamily="18" charset="-78"/>
                <a:cs typeface="Simplified Arabic" pitchFamily="18" charset="-78"/>
              </a:rPr>
              <a:t>احسب حد نسبة الامان و الربح </a:t>
            </a:r>
            <a:r>
              <a:rPr lang="ar-IQ" sz="2000" b="1" dirty="0" err="1" smtClean="0">
                <a:latin typeface="Simplified Arabic" pitchFamily="18" charset="-78"/>
                <a:cs typeface="Simplified Arabic" pitchFamily="18" charset="-78"/>
              </a:rPr>
              <a:t>المتوقع .</a:t>
            </a:r>
            <a:r>
              <a:rPr lang="ar-IQ" sz="20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-180528" y="2564904"/>
            <a:ext cx="88924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b="1" dirty="0" smtClean="0">
                <a:latin typeface="Simplified Arabic" pitchFamily="18" charset="-78"/>
                <a:cs typeface="Simplified Arabic" pitchFamily="18" charset="-78"/>
              </a:rPr>
              <a:t>لإيجاد قيمة نقطة </a:t>
            </a:r>
            <a:r>
              <a:rPr lang="ar-IQ" b="1" dirty="0" err="1" smtClean="0">
                <a:latin typeface="Simplified Arabic" pitchFamily="18" charset="-78"/>
                <a:cs typeface="Simplified Arabic" pitchFamily="18" charset="-78"/>
              </a:rPr>
              <a:t>التعادل :</a:t>
            </a:r>
            <a:endParaRPr lang="ar-IQ" b="1" dirty="0" smtClean="0">
              <a:latin typeface="Simplified Arabic" pitchFamily="18" charset="-78"/>
              <a:cs typeface="Simplified Arabic" pitchFamily="18" charset="-78"/>
            </a:endParaRPr>
          </a:p>
          <a:p>
            <a:r>
              <a:rPr lang="ar-IQ" b="1" dirty="0" smtClean="0">
                <a:latin typeface="Simplified Arabic" pitchFamily="18" charset="-78"/>
                <a:cs typeface="Simplified Arabic" pitchFamily="18" charset="-78"/>
              </a:rPr>
              <a:t>التكاليف </a:t>
            </a:r>
            <a:r>
              <a:rPr lang="ar-IQ" b="1" dirty="0" err="1" smtClean="0">
                <a:latin typeface="Simplified Arabic" pitchFamily="18" charset="-78"/>
                <a:cs typeface="Simplified Arabic" pitchFamily="18" charset="-78"/>
              </a:rPr>
              <a:t>الثابتة </a:t>
            </a:r>
            <a:r>
              <a:rPr lang="ar-IQ" b="1" dirty="0" smtClean="0">
                <a:latin typeface="Simplified Arabic" pitchFamily="18" charset="-78"/>
                <a:cs typeface="Simplified Arabic" pitchFamily="18" charset="-78"/>
              </a:rPr>
              <a:t>= </a:t>
            </a:r>
            <a:r>
              <a:rPr lang="ar-IQ" b="1" dirty="0" err="1" smtClean="0">
                <a:latin typeface="Simplified Arabic" pitchFamily="18" charset="-78"/>
                <a:cs typeface="Simplified Arabic" pitchFamily="18" charset="-78"/>
              </a:rPr>
              <a:t>الرواتب </a:t>
            </a:r>
            <a:r>
              <a:rPr lang="ar-IQ" b="1" dirty="0" smtClean="0">
                <a:latin typeface="Simplified Arabic" pitchFamily="18" charset="-78"/>
                <a:cs typeface="Simplified Arabic" pitchFamily="18" charset="-78"/>
              </a:rPr>
              <a:t>+ </a:t>
            </a:r>
            <a:r>
              <a:rPr lang="ar-IQ" b="1" dirty="0" err="1" smtClean="0">
                <a:latin typeface="Simplified Arabic" pitchFamily="18" charset="-78"/>
                <a:cs typeface="Simplified Arabic" pitchFamily="18" charset="-78"/>
              </a:rPr>
              <a:t>التأمين </a:t>
            </a:r>
            <a:r>
              <a:rPr lang="ar-IQ" b="1" dirty="0" smtClean="0">
                <a:latin typeface="Simplified Arabic" pitchFamily="18" charset="-78"/>
                <a:cs typeface="Simplified Arabic" pitchFamily="18" charset="-78"/>
              </a:rPr>
              <a:t>+ </a:t>
            </a:r>
            <a:r>
              <a:rPr lang="ar-IQ" b="1" dirty="0" err="1" smtClean="0">
                <a:latin typeface="Simplified Arabic" pitchFamily="18" charset="-78"/>
                <a:cs typeface="Simplified Arabic" pitchFamily="18" charset="-78"/>
              </a:rPr>
              <a:t>إندثار</a:t>
            </a:r>
            <a:r>
              <a:rPr lang="ar-IQ" b="1" dirty="0" smtClean="0">
                <a:latin typeface="Simplified Arabic" pitchFamily="18" charset="-78"/>
                <a:cs typeface="Simplified Arabic" pitchFamily="18" charset="-78"/>
              </a:rPr>
              <a:t> + </a:t>
            </a:r>
            <a:r>
              <a:rPr lang="ar-IQ" b="1" dirty="0" err="1" smtClean="0">
                <a:latin typeface="Simplified Arabic" pitchFamily="18" charset="-78"/>
                <a:cs typeface="Simplified Arabic" pitchFamily="18" charset="-78"/>
              </a:rPr>
              <a:t>مصروفات </a:t>
            </a:r>
            <a:r>
              <a:rPr lang="ar-IQ" b="1" dirty="0" smtClean="0">
                <a:latin typeface="Simplified Arabic" pitchFamily="18" charset="-78"/>
                <a:cs typeface="Simplified Arabic" pitchFamily="18" charset="-78"/>
              </a:rPr>
              <a:t>+ الفوائد</a:t>
            </a:r>
          </a:p>
          <a:p>
            <a:endParaRPr lang="ar-IQ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ctr"/>
            <a:r>
              <a:rPr lang="ar-IQ" b="1" dirty="0" smtClean="0">
                <a:latin typeface="Simplified Arabic" pitchFamily="18" charset="-78"/>
                <a:cs typeface="Simplified Arabic" pitchFamily="18" charset="-78"/>
              </a:rPr>
              <a:t>التكاليف </a:t>
            </a:r>
            <a:r>
              <a:rPr lang="ar-IQ" b="1" dirty="0" err="1" smtClean="0">
                <a:latin typeface="Simplified Arabic" pitchFamily="18" charset="-78"/>
                <a:cs typeface="Simplified Arabic" pitchFamily="18" charset="-78"/>
              </a:rPr>
              <a:t>الثابتة </a:t>
            </a:r>
            <a:r>
              <a:rPr lang="ar-IQ" b="1" dirty="0" smtClean="0">
                <a:latin typeface="Simplified Arabic" pitchFamily="18" charset="-78"/>
                <a:cs typeface="Simplified Arabic" pitchFamily="18" charset="-78"/>
              </a:rPr>
              <a:t>= 500+ </a:t>
            </a:r>
            <a:r>
              <a:rPr lang="ar-IQ" b="1" dirty="0" err="1" smtClean="0">
                <a:latin typeface="Simplified Arabic" pitchFamily="18" charset="-78"/>
                <a:cs typeface="Simplified Arabic" pitchFamily="18" charset="-78"/>
              </a:rPr>
              <a:t>250 </a:t>
            </a:r>
            <a:r>
              <a:rPr lang="ar-IQ" b="1" dirty="0" smtClean="0">
                <a:latin typeface="Simplified Arabic" pitchFamily="18" charset="-78"/>
                <a:cs typeface="Simplified Arabic" pitchFamily="18" charset="-78"/>
              </a:rPr>
              <a:t>+ </a:t>
            </a:r>
            <a:r>
              <a:rPr lang="ar-IQ" b="1" dirty="0" err="1" smtClean="0">
                <a:latin typeface="Simplified Arabic" pitchFamily="18" charset="-78"/>
                <a:cs typeface="Simplified Arabic" pitchFamily="18" charset="-78"/>
              </a:rPr>
              <a:t>320 </a:t>
            </a:r>
            <a:r>
              <a:rPr lang="ar-IQ" b="1" dirty="0" smtClean="0">
                <a:latin typeface="Simplified Arabic" pitchFamily="18" charset="-78"/>
                <a:cs typeface="Simplified Arabic" pitchFamily="18" charset="-78"/>
              </a:rPr>
              <a:t>+ </a:t>
            </a:r>
            <a:r>
              <a:rPr lang="ar-IQ" b="1" dirty="0" err="1" smtClean="0">
                <a:latin typeface="Simplified Arabic" pitchFamily="18" charset="-78"/>
                <a:cs typeface="Simplified Arabic" pitchFamily="18" charset="-78"/>
              </a:rPr>
              <a:t>200 </a:t>
            </a:r>
            <a:r>
              <a:rPr lang="ar-IQ" b="1" dirty="0" smtClean="0">
                <a:latin typeface="Simplified Arabic" pitchFamily="18" charset="-78"/>
                <a:cs typeface="Simplified Arabic" pitchFamily="18" charset="-78"/>
              </a:rPr>
              <a:t>+ 230</a:t>
            </a:r>
          </a:p>
          <a:p>
            <a:endParaRPr lang="ar-IQ" b="1" dirty="0" smtClean="0">
              <a:latin typeface="Simplified Arabic" pitchFamily="18" charset="-78"/>
              <a:cs typeface="Simplified Arabic" pitchFamily="18" charset="-78"/>
            </a:endParaRPr>
          </a:p>
          <a:p>
            <a:r>
              <a:rPr lang="ar-IQ" b="1" dirty="0" smtClean="0">
                <a:latin typeface="Simplified Arabic" pitchFamily="18" charset="-78"/>
                <a:cs typeface="Simplified Arabic" pitchFamily="18" charset="-78"/>
              </a:rPr>
              <a:t>التكاليف </a:t>
            </a:r>
            <a:r>
              <a:rPr lang="ar-IQ" b="1" dirty="0" err="1" smtClean="0">
                <a:latin typeface="Simplified Arabic" pitchFamily="18" charset="-78"/>
                <a:cs typeface="Simplified Arabic" pitchFamily="18" charset="-78"/>
              </a:rPr>
              <a:t>المتغيرة </a:t>
            </a:r>
            <a:r>
              <a:rPr lang="ar-IQ" b="1" dirty="0" smtClean="0">
                <a:latin typeface="Simplified Arabic" pitchFamily="18" charset="-78"/>
                <a:cs typeface="Simplified Arabic" pitchFamily="18" charset="-78"/>
              </a:rPr>
              <a:t>= المواد </a:t>
            </a:r>
            <a:r>
              <a:rPr lang="ar-IQ" b="1" dirty="0" err="1" smtClean="0">
                <a:latin typeface="Simplified Arabic" pitchFamily="18" charset="-78"/>
                <a:cs typeface="Simplified Arabic" pitchFamily="18" charset="-78"/>
              </a:rPr>
              <a:t>الأولية </a:t>
            </a:r>
            <a:r>
              <a:rPr lang="ar-IQ" b="1" dirty="0" smtClean="0">
                <a:latin typeface="Simplified Arabic" pitchFamily="18" charset="-78"/>
                <a:cs typeface="Simplified Arabic" pitchFamily="18" charset="-78"/>
              </a:rPr>
              <a:t>+ </a:t>
            </a:r>
            <a:r>
              <a:rPr lang="ar-IQ" b="1" dirty="0" err="1" smtClean="0">
                <a:latin typeface="Simplified Arabic" pitchFamily="18" charset="-78"/>
                <a:cs typeface="Simplified Arabic" pitchFamily="18" charset="-78"/>
              </a:rPr>
              <a:t>الإجور</a:t>
            </a:r>
            <a:r>
              <a:rPr lang="ar-IQ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b="1" dirty="0" err="1" smtClean="0">
                <a:latin typeface="Simplified Arabic" pitchFamily="18" charset="-78"/>
                <a:cs typeface="Simplified Arabic" pitchFamily="18" charset="-78"/>
              </a:rPr>
              <a:t>المباشرة </a:t>
            </a:r>
            <a:r>
              <a:rPr lang="ar-IQ" b="1" dirty="0" smtClean="0">
                <a:latin typeface="Simplified Arabic" pitchFamily="18" charset="-78"/>
                <a:cs typeface="Simplified Arabic" pitchFamily="18" charset="-78"/>
              </a:rPr>
              <a:t>+ نفقات </a:t>
            </a:r>
            <a:r>
              <a:rPr lang="ar-IQ" b="1" dirty="0" err="1" smtClean="0">
                <a:latin typeface="Simplified Arabic" pitchFamily="18" charset="-78"/>
                <a:cs typeface="Simplified Arabic" pitchFamily="18" charset="-78"/>
              </a:rPr>
              <a:t>صناعية </a:t>
            </a:r>
            <a:r>
              <a:rPr lang="ar-IQ" b="1" dirty="0" smtClean="0">
                <a:latin typeface="Simplified Arabic" pitchFamily="18" charset="-78"/>
                <a:cs typeface="Simplified Arabic" pitchFamily="18" charset="-78"/>
              </a:rPr>
              <a:t>+ مصاريف التسويق</a:t>
            </a:r>
          </a:p>
          <a:p>
            <a:r>
              <a:rPr lang="ar-IQ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</a:p>
          <a:p>
            <a:r>
              <a:rPr lang="ar-IQ" b="1" dirty="0" smtClean="0">
                <a:latin typeface="Simplified Arabic" pitchFamily="18" charset="-78"/>
                <a:cs typeface="Simplified Arabic" pitchFamily="18" charset="-78"/>
              </a:rPr>
              <a:t> التكاليف </a:t>
            </a:r>
            <a:r>
              <a:rPr lang="ar-IQ" b="1" dirty="0" err="1" smtClean="0">
                <a:latin typeface="Simplified Arabic" pitchFamily="18" charset="-78"/>
                <a:cs typeface="Simplified Arabic" pitchFamily="18" charset="-78"/>
              </a:rPr>
              <a:t>المتغيرة </a:t>
            </a:r>
            <a:r>
              <a:rPr lang="ar-IQ" b="1" dirty="0" smtClean="0">
                <a:latin typeface="Simplified Arabic" pitchFamily="18" charset="-78"/>
                <a:cs typeface="Simplified Arabic" pitchFamily="18" charset="-78"/>
              </a:rPr>
              <a:t>= </a:t>
            </a:r>
            <a:r>
              <a:rPr lang="ar-IQ" b="1" dirty="0" err="1" smtClean="0">
                <a:latin typeface="Simplified Arabic" pitchFamily="18" charset="-78"/>
                <a:cs typeface="Simplified Arabic" pitchFamily="18" charset="-78"/>
              </a:rPr>
              <a:t>2500 </a:t>
            </a:r>
            <a:r>
              <a:rPr lang="ar-IQ" b="1" dirty="0" smtClean="0">
                <a:latin typeface="Simplified Arabic" pitchFamily="18" charset="-78"/>
                <a:cs typeface="Simplified Arabic" pitchFamily="18" charset="-78"/>
              </a:rPr>
              <a:t>+ </a:t>
            </a:r>
            <a:r>
              <a:rPr lang="ar-IQ" b="1" dirty="0" err="1" smtClean="0">
                <a:latin typeface="Simplified Arabic" pitchFamily="18" charset="-78"/>
                <a:cs typeface="Simplified Arabic" pitchFamily="18" charset="-78"/>
              </a:rPr>
              <a:t>750 +150 </a:t>
            </a:r>
            <a:r>
              <a:rPr lang="ar-IQ" b="1" dirty="0" smtClean="0">
                <a:latin typeface="Simplified Arabic" pitchFamily="18" charset="-78"/>
                <a:cs typeface="Simplified Arabic" pitchFamily="18" charset="-78"/>
              </a:rPr>
              <a:t>+ </a:t>
            </a:r>
            <a:r>
              <a:rPr lang="ar-IQ" b="1" dirty="0" err="1" smtClean="0">
                <a:latin typeface="Simplified Arabic" pitchFamily="18" charset="-78"/>
                <a:cs typeface="Simplified Arabic" pitchFamily="18" charset="-78"/>
              </a:rPr>
              <a:t>100 </a:t>
            </a:r>
            <a:r>
              <a:rPr lang="ar-IQ" b="1" dirty="0" smtClean="0">
                <a:latin typeface="Simplified Arabic" pitchFamily="18" charset="-78"/>
                <a:cs typeface="Simplified Arabic" pitchFamily="18" charset="-78"/>
              </a:rPr>
              <a:t>=  3500 دينار </a:t>
            </a:r>
          </a:p>
          <a:p>
            <a:r>
              <a:rPr lang="ar-IQ" b="1" dirty="0" smtClean="0">
                <a:latin typeface="Simplified Arabic" pitchFamily="18" charset="-78"/>
                <a:cs typeface="Simplified Arabic" pitchFamily="18" charset="-78"/>
              </a:rPr>
              <a:t>             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715100" y="3404290"/>
            <a:ext cx="1412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IQ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= 1500 دينار </a:t>
            </a:r>
            <a:endParaRPr lang="ar-IQ" dirty="0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994" t="54140" r="32208" b="30110"/>
          <a:stretch>
            <a:fillRect/>
          </a:stretch>
        </p:blipFill>
        <p:spPr bwMode="auto">
          <a:xfrm>
            <a:off x="395536" y="4797152"/>
            <a:ext cx="309634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233" t="32484" r="23435" b="48813"/>
          <a:stretch>
            <a:fillRect/>
          </a:stretch>
        </p:blipFill>
        <p:spPr bwMode="auto">
          <a:xfrm>
            <a:off x="4499992" y="4941168"/>
            <a:ext cx="381642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رابط مستقيم 16"/>
          <p:cNvCxnSpPr/>
          <p:nvPr/>
        </p:nvCxnSpPr>
        <p:spPr>
          <a:xfrm flipH="1">
            <a:off x="4484226" y="5404748"/>
            <a:ext cx="2232248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رابط مستقيم 17"/>
          <p:cNvCxnSpPr/>
          <p:nvPr/>
        </p:nvCxnSpPr>
        <p:spPr>
          <a:xfrm flipH="1">
            <a:off x="4860032" y="5893038"/>
            <a:ext cx="1368152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مجموعة 32"/>
          <p:cNvGrpSpPr/>
          <p:nvPr/>
        </p:nvGrpSpPr>
        <p:grpSpPr>
          <a:xfrm>
            <a:off x="251520" y="548680"/>
            <a:ext cx="8455416" cy="6264696"/>
            <a:chOff x="251520" y="548680"/>
            <a:chExt cx="8455416" cy="6264696"/>
          </a:xfrm>
        </p:grpSpPr>
        <p:sp>
          <p:nvSpPr>
            <p:cNvPr id="15" name="مستطيل مستدير الزوايا 14"/>
            <p:cNvSpPr/>
            <p:nvPr/>
          </p:nvSpPr>
          <p:spPr>
            <a:xfrm>
              <a:off x="5076056" y="3212976"/>
              <a:ext cx="3600400" cy="504056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pic>
          <p:nvPicPr>
            <p:cNvPr id="2150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32372" t="53765" r="29442" b="6250"/>
            <a:stretch>
              <a:fillRect/>
            </a:stretch>
          </p:blipFill>
          <p:spPr bwMode="auto">
            <a:xfrm>
              <a:off x="251520" y="3888432"/>
              <a:ext cx="4968552" cy="2924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مربع نص 4"/>
            <p:cNvSpPr txBox="1"/>
            <p:nvPr/>
          </p:nvSpPr>
          <p:spPr>
            <a:xfrm>
              <a:off x="827584" y="548680"/>
              <a:ext cx="7704856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just"/>
              <a:r>
                <a:rPr lang="ar-IQ" sz="2000" b="1" dirty="0" smtClean="0">
                  <a:latin typeface="Simplified Arabic" pitchFamily="18" charset="-78"/>
                  <a:cs typeface="Simplified Arabic" pitchFamily="18" charset="-78"/>
                </a:rPr>
                <a:t>ولرسم المنحنى التعادل بشكل </a:t>
              </a:r>
              <a:r>
                <a:rPr lang="ar-IQ" sz="2000" b="1" dirty="0" err="1" smtClean="0">
                  <a:latin typeface="Simplified Arabic" pitchFamily="18" charset="-78"/>
                  <a:cs typeface="Simplified Arabic" pitchFamily="18" charset="-78"/>
                </a:rPr>
                <a:t>دقيق </a:t>
              </a:r>
              <a:r>
                <a:rPr lang="ar-IQ" sz="2000" b="1" dirty="0" smtClean="0">
                  <a:latin typeface="Simplified Arabic" pitchFamily="18" charset="-78"/>
                  <a:cs typeface="Simplified Arabic" pitchFamily="18" charset="-78"/>
                </a:rPr>
                <a:t>، لابد علينا من اعداد الجدول ادناه وهو عبارة عن قيمة </a:t>
              </a:r>
              <a:r>
                <a:rPr lang="ar-IQ" sz="2000" b="1" dirty="0" err="1" smtClean="0">
                  <a:latin typeface="Simplified Arabic" pitchFamily="18" charset="-78"/>
                  <a:cs typeface="Simplified Arabic" pitchFamily="18" charset="-78"/>
                </a:rPr>
                <a:t>المبيعات </a:t>
              </a:r>
              <a:r>
                <a:rPr lang="ar-IQ" sz="2000" b="1" dirty="0" smtClean="0">
                  <a:latin typeface="Simplified Arabic" pitchFamily="18" charset="-78"/>
                  <a:cs typeface="Simplified Arabic" pitchFamily="18" charset="-78"/>
                </a:rPr>
                <a:t>، و الكلفة </a:t>
              </a:r>
              <a:r>
                <a:rPr lang="ar-IQ" sz="2000" b="1" dirty="0" err="1" smtClean="0">
                  <a:latin typeface="Simplified Arabic" pitchFamily="18" charset="-78"/>
                  <a:cs typeface="Simplified Arabic" pitchFamily="18" charset="-78"/>
                </a:rPr>
                <a:t>المتغيرة </a:t>
              </a:r>
              <a:r>
                <a:rPr lang="ar-IQ" sz="2000" b="1" dirty="0" smtClean="0">
                  <a:latin typeface="Simplified Arabic" pitchFamily="18" charset="-78"/>
                  <a:cs typeface="Simplified Arabic" pitchFamily="18" charset="-78"/>
                </a:rPr>
                <a:t>، بالاعتماد على النسبة المئوية وكما </a:t>
              </a:r>
              <a:r>
                <a:rPr lang="ar-IQ" sz="2000" b="1" dirty="0" err="1" smtClean="0">
                  <a:latin typeface="Simplified Arabic" pitchFamily="18" charset="-78"/>
                  <a:cs typeface="Simplified Arabic" pitchFamily="18" charset="-78"/>
                </a:rPr>
                <a:t>يلي :</a:t>
              </a:r>
              <a:r>
                <a:rPr lang="ar-IQ" sz="2000" b="1" dirty="0" smtClean="0">
                  <a:latin typeface="Simplified Arabic" pitchFamily="18" charset="-78"/>
                  <a:cs typeface="Simplified Arabic" pitchFamily="18" charset="-78"/>
                </a:rPr>
                <a:t> </a:t>
              </a:r>
              <a:endParaRPr lang="ar-IQ" sz="2000" b="1" dirty="0">
                <a:latin typeface="Simplified Arabic" pitchFamily="18" charset="-78"/>
                <a:cs typeface="Simplified Arabic" pitchFamily="18" charset="-78"/>
              </a:endParaRPr>
            </a:p>
          </p:txBody>
        </p:sp>
        <p:sp>
          <p:nvSpPr>
            <p:cNvPr id="6" name="مربع نص 5"/>
            <p:cNvSpPr txBox="1"/>
            <p:nvPr/>
          </p:nvSpPr>
          <p:spPr>
            <a:xfrm>
              <a:off x="1619672" y="1340768"/>
              <a:ext cx="6984776" cy="92333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IQ" b="1" dirty="0" smtClean="0">
                  <a:latin typeface="Simplified Arabic" pitchFamily="18" charset="-78"/>
                  <a:cs typeface="Simplified Arabic" pitchFamily="18" charset="-78"/>
                </a:rPr>
                <a:t>1- النسبة المئوية لاستغلال الطاقة </a:t>
              </a:r>
              <a:r>
                <a:rPr lang="ar-IQ" b="1" dirty="0" err="1" smtClean="0">
                  <a:latin typeface="Simplified Arabic" pitchFamily="18" charset="-78"/>
                  <a:cs typeface="Simplified Arabic" pitchFamily="18" charset="-78"/>
                </a:rPr>
                <a:t>تبدا</a:t>
              </a:r>
              <a:r>
                <a:rPr lang="ar-IQ" b="1" dirty="0" smtClean="0">
                  <a:latin typeface="Simplified Arabic" pitchFamily="18" charset="-78"/>
                  <a:cs typeface="Simplified Arabic" pitchFamily="18" charset="-78"/>
                </a:rPr>
                <a:t> من 10% الى </a:t>
              </a:r>
              <a:r>
                <a:rPr lang="ar-IQ" b="1" dirty="0" err="1" smtClean="0">
                  <a:latin typeface="Simplified Arabic" pitchFamily="18" charset="-78"/>
                  <a:cs typeface="Simplified Arabic" pitchFamily="18" charset="-78"/>
                </a:rPr>
                <a:t>100%</a:t>
              </a:r>
              <a:endParaRPr lang="ar-IQ" b="1" dirty="0" smtClean="0">
                <a:latin typeface="Simplified Arabic" pitchFamily="18" charset="-78"/>
                <a:cs typeface="Simplified Arabic" pitchFamily="18" charset="-78"/>
              </a:endParaRPr>
            </a:p>
            <a:p>
              <a:r>
                <a:rPr lang="ar-IQ" b="1" dirty="0" smtClean="0">
                  <a:latin typeface="Simplified Arabic" pitchFamily="18" charset="-78"/>
                  <a:cs typeface="Simplified Arabic" pitchFamily="18" charset="-78"/>
                </a:rPr>
                <a:t>2- يتم احتساب قيمة المبيعات و كما </a:t>
              </a:r>
              <a:r>
                <a:rPr lang="ar-IQ" b="1" dirty="0" err="1" smtClean="0">
                  <a:latin typeface="Simplified Arabic" pitchFamily="18" charset="-78"/>
                  <a:cs typeface="Simplified Arabic" pitchFamily="18" charset="-78"/>
                </a:rPr>
                <a:t>يلي :</a:t>
              </a:r>
              <a:endParaRPr lang="ar-IQ" b="1" dirty="0" smtClean="0">
                <a:latin typeface="Simplified Arabic" pitchFamily="18" charset="-78"/>
                <a:cs typeface="Simplified Arabic" pitchFamily="18" charset="-78"/>
              </a:endParaRPr>
            </a:p>
            <a:p>
              <a:r>
                <a:rPr lang="ar-IQ" b="1" dirty="0" smtClean="0">
                  <a:latin typeface="Simplified Arabic" pitchFamily="18" charset="-78"/>
                  <a:cs typeface="Simplified Arabic" pitchFamily="18" charset="-78"/>
                </a:rPr>
                <a:t>   </a:t>
              </a:r>
              <a:endParaRPr lang="ar-IQ" b="1" dirty="0">
                <a:latin typeface="Simplified Arabic" pitchFamily="18" charset="-78"/>
                <a:cs typeface="Simplified Arabic" pitchFamily="18" charset="-78"/>
              </a:endParaRPr>
            </a:p>
          </p:txBody>
        </p:sp>
        <p:sp>
          <p:nvSpPr>
            <p:cNvPr id="7" name="سهم للأسفل 6"/>
            <p:cNvSpPr/>
            <p:nvPr/>
          </p:nvSpPr>
          <p:spPr>
            <a:xfrm>
              <a:off x="899592" y="4365104"/>
              <a:ext cx="360040" cy="223224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8" name="شكل بيضاوي 7"/>
            <p:cNvSpPr/>
            <p:nvPr/>
          </p:nvSpPr>
          <p:spPr>
            <a:xfrm>
              <a:off x="1043608" y="3356992"/>
              <a:ext cx="576064" cy="5760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IQ" b="1" dirty="0" smtClean="0">
                  <a:solidFill>
                    <a:schemeClr val="bg1"/>
                  </a:solidFill>
                </a:rPr>
                <a:t>1</a:t>
              </a:r>
              <a:endParaRPr lang="ar-IQ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مربع نص 8"/>
            <p:cNvSpPr txBox="1"/>
            <p:nvPr/>
          </p:nvSpPr>
          <p:spPr>
            <a:xfrm>
              <a:off x="1331640" y="2420888"/>
              <a:ext cx="712879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IQ" b="1" dirty="0" smtClean="0">
                  <a:latin typeface="Simplified Arabic" pitchFamily="18" charset="-78"/>
                  <a:cs typeface="Simplified Arabic" pitchFamily="18" charset="-78"/>
                </a:rPr>
                <a:t>الكلفة </a:t>
              </a:r>
              <a:r>
                <a:rPr lang="ar-IQ" b="1" dirty="0" err="1" smtClean="0">
                  <a:latin typeface="Simplified Arabic" pitchFamily="18" charset="-78"/>
                  <a:cs typeface="Simplified Arabic" pitchFamily="18" charset="-78"/>
                </a:rPr>
                <a:t>المتغيرة =                                         </a:t>
              </a:r>
              <a:r>
                <a:rPr lang="ar-IQ" b="1" dirty="0" smtClean="0">
                  <a:latin typeface="Simplified Arabic" pitchFamily="18" charset="-78"/>
                  <a:cs typeface="Simplified Arabic" pitchFamily="18" charset="-78"/>
                </a:rPr>
                <a:t>× النسبة المئوية لاستغلال </a:t>
              </a:r>
              <a:r>
                <a:rPr lang="ar-IQ" b="1" dirty="0" err="1" smtClean="0">
                  <a:latin typeface="Simplified Arabic" pitchFamily="18" charset="-78"/>
                  <a:cs typeface="Simplified Arabic" pitchFamily="18" charset="-78"/>
                </a:rPr>
                <a:t>الطاقة %</a:t>
              </a:r>
              <a:endParaRPr lang="ar-IQ" b="1" dirty="0">
                <a:latin typeface="Simplified Arabic" pitchFamily="18" charset="-78"/>
                <a:cs typeface="Simplified Arabic" pitchFamily="18" charset="-78"/>
              </a:endParaRPr>
            </a:p>
          </p:txBody>
        </p:sp>
        <p:sp>
          <p:nvSpPr>
            <p:cNvPr id="10" name="مربع نص 9"/>
            <p:cNvSpPr txBox="1"/>
            <p:nvPr/>
          </p:nvSpPr>
          <p:spPr>
            <a:xfrm>
              <a:off x="4860032" y="2132856"/>
              <a:ext cx="151216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IQ" b="1" dirty="0" smtClean="0">
                  <a:latin typeface="Simplified Arabic" pitchFamily="18" charset="-78"/>
                  <a:cs typeface="Simplified Arabic" pitchFamily="18" charset="-78"/>
                </a:rPr>
                <a:t>التكاليف المتغيرة </a:t>
              </a:r>
              <a:endParaRPr lang="ar-IQ" b="1" dirty="0">
                <a:latin typeface="Simplified Arabic" pitchFamily="18" charset="-78"/>
                <a:cs typeface="Simplified Arabic" pitchFamily="18" charset="-78"/>
              </a:endParaRPr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3707904" y="2708920"/>
              <a:ext cx="367240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IQ" b="1" dirty="0" smtClean="0">
                  <a:latin typeface="Simplified Arabic" pitchFamily="18" charset="-78"/>
                  <a:cs typeface="Simplified Arabic" pitchFamily="18" charset="-78"/>
                </a:rPr>
                <a:t>نسبة طاقة </a:t>
              </a:r>
              <a:r>
                <a:rPr lang="ar-IQ" b="1" dirty="0" err="1" smtClean="0">
                  <a:latin typeface="Simplified Arabic" pitchFamily="18" charset="-78"/>
                  <a:cs typeface="Simplified Arabic" pitchFamily="18" charset="-78"/>
                </a:rPr>
                <a:t>المكائن</a:t>
              </a:r>
              <a:r>
                <a:rPr lang="ar-IQ" b="1" dirty="0" smtClean="0">
                  <a:latin typeface="Simplified Arabic" pitchFamily="18" charset="-78"/>
                  <a:cs typeface="Simplified Arabic" pitchFamily="18" charset="-78"/>
                </a:rPr>
                <a:t> والمعدات </a:t>
              </a:r>
              <a:r>
                <a:rPr lang="ar-IQ" b="1" dirty="0" err="1" smtClean="0">
                  <a:latin typeface="Simplified Arabic" pitchFamily="18" charset="-78"/>
                  <a:cs typeface="Simplified Arabic" pitchFamily="18" charset="-78"/>
                </a:rPr>
                <a:t>الإنتاجية %</a:t>
              </a:r>
              <a:endParaRPr lang="ar-IQ" b="1" dirty="0">
                <a:latin typeface="Simplified Arabic" pitchFamily="18" charset="-78"/>
                <a:cs typeface="Simplified Arabic" pitchFamily="18" charset="-78"/>
              </a:endParaRPr>
            </a:p>
          </p:txBody>
        </p:sp>
        <p:cxnSp>
          <p:nvCxnSpPr>
            <p:cNvPr id="13" name="رابط مستقيم 12"/>
            <p:cNvCxnSpPr/>
            <p:nvPr/>
          </p:nvCxnSpPr>
          <p:spPr>
            <a:xfrm flipH="1">
              <a:off x="4283968" y="2591192"/>
              <a:ext cx="280831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مربع نص 13"/>
            <p:cNvSpPr txBox="1"/>
            <p:nvPr/>
          </p:nvSpPr>
          <p:spPr>
            <a:xfrm>
              <a:off x="4602480" y="3284984"/>
              <a:ext cx="4104456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IQ" b="1" dirty="0" smtClean="0">
                  <a:solidFill>
                    <a:schemeClr val="bg1"/>
                  </a:solidFill>
                  <a:latin typeface="Simplified Arabic" pitchFamily="18" charset="-78"/>
                  <a:cs typeface="Simplified Arabic" pitchFamily="18" charset="-78"/>
                </a:rPr>
                <a:t>الكلفة </a:t>
              </a:r>
              <a:r>
                <a:rPr lang="ar-IQ" b="1" dirty="0" err="1" smtClean="0">
                  <a:solidFill>
                    <a:schemeClr val="bg1"/>
                  </a:solidFill>
                  <a:latin typeface="Simplified Arabic" pitchFamily="18" charset="-78"/>
                  <a:cs typeface="Simplified Arabic" pitchFamily="18" charset="-78"/>
                </a:rPr>
                <a:t>المتغيرة = </a:t>
              </a:r>
              <a:r>
                <a:rPr lang="ar-IQ" b="1" dirty="0" smtClean="0">
                  <a:solidFill>
                    <a:schemeClr val="bg1"/>
                  </a:solidFill>
                  <a:latin typeface="Simplified Arabic" pitchFamily="18" charset="-78"/>
                  <a:cs typeface="Simplified Arabic" pitchFamily="18" charset="-78"/>
                </a:rPr>
                <a:t>(3500/70</a:t>
              </a:r>
              <a:r>
                <a:rPr lang="ar-IQ" b="1" dirty="0" err="1" smtClean="0">
                  <a:solidFill>
                    <a:schemeClr val="bg1"/>
                  </a:solidFill>
                  <a:latin typeface="Simplified Arabic" pitchFamily="18" charset="-78"/>
                  <a:cs typeface="Simplified Arabic" pitchFamily="18" charset="-78"/>
                </a:rPr>
                <a:t>) ×10 </a:t>
              </a:r>
              <a:r>
                <a:rPr lang="ar-IQ" b="1" dirty="0" smtClean="0">
                  <a:solidFill>
                    <a:schemeClr val="bg1"/>
                  </a:solidFill>
                  <a:latin typeface="Simplified Arabic" pitchFamily="18" charset="-78"/>
                  <a:cs typeface="Simplified Arabic" pitchFamily="18" charset="-78"/>
                </a:rPr>
                <a:t>=500   </a:t>
              </a:r>
              <a:endParaRPr lang="ar-IQ" b="1" dirty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endParaRPr>
            </a:p>
          </p:txBody>
        </p:sp>
        <p:cxnSp>
          <p:nvCxnSpPr>
            <p:cNvPr id="17" name="رابط كسهم مستقيم 16"/>
            <p:cNvCxnSpPr/>
            <p:nvPr/>
          </p:nvCxnSpPr>
          <p:spPr>
            <a:xfrm>
              <a:off x="7126952" y="3573016"/>
              <a:ext cx="0" cy="64807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رابط كسهم مستقيم 18"/>
            <p:cNvCxnSpPr/>
            <p:nvPr/>
          </p:nvCxnSpPr>
          <p:spPr>
            <a:xfrm>
              <a:off x="6690712" y="3654316"/>
              <a:ext cx="72008" cy="25109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رابط كسهم مستقيم 20"/>
            <p:cNvCxnSpPr/>
            <p:nvPr/>
          </p:nvCxnSpPr>
          <p:spPr>
            <a:xfrm>
              <a:off x="6088360" y="3645024"/>
              <a:ext cx="0" cy="57606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4" name="مربع نص 23"/>
            <p:cNvSpPr txBox="1"/>
            <p:nvPr/>
          </p:nvSpPr>
          <p:spPr>
            <a:xfrm>
              <a:off x="6804248" y="4149080"/>
              <a:ext cx="1656184" cy="120032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IQ" b="1" dirty="0" smtClean="0">
                  <a:latin typeface="Simplified Arabic" pitchFamily="18" charset="-78"/>
                  <a:cs typeface="Simplified Arabic" pitchFamily="18" charset="-78"/>
                </a:rPr>
                <a:t>النسبة المئوية لاستغلال الطاقة وهي </a:t>
              </a:r>
              <a:r>
                <a:rPr lang="ar-IQ" b="1" dirty="0" err="1" smtClean="0">
                  <a:latin typeface="Simplified Arabic" pitchFamily="18" charset="-78"/>
                  <a:cs typeface="Simplified Arabic" pitchFamily="18" charset="-78"/>
                </a:rPr>
                <a:t>ثابته</a:t>
              </a:r>
              <a:r>
                <a:rPr lang="ar-IQ" b="1" dirty="0" smtClean="0">
                  <a:latin typeface="Simplified Arabic" pitchFamily="18" charset="-78"/>
                  <a:cs typeface="Simplified Arabic" pitchFamily="18" charset="-78"/>
                </a:rPr>
                <a:t> وتعطى في السؤال </a:t>
              </a:r>
              <a:endParaRPr lang="ar-IQ" b="1" dirty="0">
                <a:latin typeface="Simplified Arabic" pitchFamily="18" charset="-78"/>
                <a:cs typeface="Simplified Arabic" pitchFamily="18" charset="-78"/>
              </a:endParaRPr>
            </a:p>
          </p:txBody>
        </p:sp>
        <p:sp>
          <p:nvSpPr>
            <p:cNvPr id="26" name="مربع نص 25"/>
            <p:cNvSpPr txBox="1"/>
            <p:nvPr/>
          </p:nvSpPr>
          <p:spPr>
            <a:xfrm>
              <a:off x="5796136" y="6167045"/>
              <a:ext cx="2376264" cy="64633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IQ" b="1" dirty="0" smtClean="0">
                  <a:latin typeface="Simplified Arabic" pitchFamily="18" charset="-78"/>
                  <a:cs typeface="Simplified Arabic" pitchFamily="18" charset="-78"/>
                </a:rPr>
                <a:t>التكاليف المتغيرة الاجمالية يتم احتسابها من السؤال  </a:t>
              </a:r>
              <a:endParaRPr lang="ar-IQ" b="1" dirty="0">
                <a:latin typeface="Simplified Arabic" pitchFamily="18" charset="-78"/>
                <a:cs typeface="Simplified Arabic" pitchFamily="18" charset="-78"/>
              </a:endParaRPr>
            </a:p>
          </p:txBody>
        </p:sp>
        <p:sp>
          <p:nvSpPr>
            <p:cNvPr id="27" name="مستطيل 26"/>
            <p:cNvSpPr/>
            <p:nvPr/>
          </p:nvSpPr>
          <p:spPr>
            <a:xfrm>
              <a:off x="5220072" y="4149080"/>
              <a:ext cx="1440160" cy="120032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ar-IQ" b="1" dirty="0" smtClean="0">
                  <a:latin typeface="Simplified Arabic" pitchFamily="18" charset="-78"/>
                  <a:cs typeface="Simplified Arabic" pitchFamily="18" charset="-78"/>
                </a:rPr>
                <a:t>النسبة المئوية لاستغلال الطاقة متغيرة من 10% الى </a:t>
              </a:r>
              <a:r>
                <a:rPr lang="ar-IQ" b="1" dirty="0" err="1" smtClean="0">
                  <a:latin typeface="Simplified Arabic" pitchFamily="18" charset="-78"/>
                  <a:cs typeface="Simplified Arabic" pitchFamily="18" charset="-78"/>
                </a:rPr>
                <a:t>100%</a:t>
              </a:r>
              <a:endParaRPr lang="ar-IQ" dirty="0"/>
            </a:p>
          </p:txBody>
        </p:sp>
        <p:cxnSp>
          <p:nvCxnSpPr>
            <p:cNvPr id="31" name="رابط كسهم مستقيم 30"/>
            <p:cNvCxnSpPr/>
            <p:nvPr/>
          </p:nvCxnSpPr>
          <p:spPr>
            <a:xfrm flipH="1">
              <a:off x="3779912" y="3501008"/>
              <a:ext cx="1368152" cy="86409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2" name="شكل بيضاوي 31"/>
            <p:cNvSpPr/>
            <p:nvPr/>
          </p:nvSpPr>
          <p:spPr>
            <a:xfrm>
              <a:off x="3131840" y="3356992"/>
              <a:ext cx="576064" cy="5760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IQ" b="1" dirty="0" smtClean="0">
                  <a:solidFill>
                    <a:schemeClr val="bg1"/>
                  </a:solidFill>
                </a:rPr>
                <a:t>2</a:t>
              </a:r>
              <a:endParaRPr lang="ar-IQ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واجهة">
  <a:themeElements>
    <a:clrScheme name="واجهة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واجهة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واجه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353</TotalTime>
  <Words>1108</Words>
  <Application>Microsoft Office PowerPoint</Application>
  <PresentationFormat>On-screen Show (4:3)</PresentationFormat>
  <Paragraphs>118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واجهة</vt:lpstr>
      <vt:lpstr>الهندسة الصناعية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الهندسة الصناعية </dc:title>
  <dc:creator>layth</dc:creator>
  <cp:lastModifiedBy>Dr.Muzher</cp:lastModifiedBy>
  <cp:revision>47</cp:revision>
  <dcterms:created xsi:type="dcterms:W3CDTF">2013-11-19T16:41:04Z</dcterms:created>
  <dcterms:modified xsi:type="dcterms:W3CDTF">2018-11-14T17:31:30Z</dcterms:modified>
</cp:coreProperties>
</file>